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733" r:id="rId2"/>
    <p:sldId id="686" r:id="rId3"/>
    <p:sldId id="677" r:id="rId4"/>
    <p:sldId id="769" r:id="rId5"/>
    <p:sldId id="764" r:id="rId6"/>
    <p:sldId id="765" r:id="rId7"/>
    <p:sldId id="766" r:id="rId8"/>
    <p:sldId id="770" r:id="rId9"/>
    <p:sldId id="767" r:id="rId10"/>
    <p:sldId id="772" r:id="rId11"/>
    <p:sldId id="762" r:id="rId12"/>
    <p:sldId id="774" r:id="rId13"/>
    <p:sldId id="773" r:id="rId14"/>
    <p:sldId id="690" r:id="rId15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4201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7" pos="4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6666"/>
    <a:srgbClr val="9B1E11"/>
    <a:srgbClr val="831824"/>
    <a:srgbClr val="FAFAFA"/>
    <a:srgbClr val="F9F9F9"/>
    <a:srgbClr val="F6F6F6"/>
    <a:srgbClr val="D9D9D9"/>
    <a:srgbClr val="F2F2F2"/>
    <a:srgbClr val="E6E6E6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4" autoAdjust="0"/>
    <p:restoredTop sz="94424" autoAdjust="0"/>
  </p:normalViewPr>
  <p:slideViewPr>
    <p:cSldViewPr snapToGrid="0" showGuides="1">
      <p:cViewPr varScale="1">
        <p:scale>
          <a:sx n="87" d="100"/>
          <a:sy n="87" d="100"/>
        </p:scale>
        <p:origin x="581" y="77"/>
      </p:cViewPr>
      <p:guideLst>
        <p:guide orient="horz" pos="4201"/>
        <p:guide orient="horz" pos="232"/>
        <p:guide pos="4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699EB-6B6F-4303-84E5-698CBBF28AE0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D5E53-1996-4A18-8378-BCF5C8046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945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931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03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057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983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-10363" y="6414868"/>
            <a:ext cx="12202363" cy="435195"/>
          </a:xfrm>
          <a:custGeom>
            <a:avLst/>
            <a:gdLst>
              <a:gd name="connsiteX0" fmla="*/ 6442848 w 12885696"/>
              <a:gd name="connsiteY0" fmla="*/ 0 h 677930"/>
              <a:gd name="connsiteX1" fmla="*/ 12818477 w 12885696"/>
              <a:gd name="connsiteY1" fmla="*/ 656546 h 677930"/>
              <a:gd name="connsiteX2" fmla="*/ 12885696 w 12885696"/>
              <a:gd name="connsiteY2" fmla="*/ 677930 h 677930"/>
              <a:gd name="connsiteX3" fmla="*/ 0 w 12885696"/>
              <a:gd name="connsiteY3" fmla="*/ 677930 h 677930"/>
              <a:gd name="connsiteX4" fmla="*/ 67219 w 12885696"/>
              <a:gd name="connsiteY4" fmla="*/ 656546 h 677930"/>
              <a:gd name="connsiteX5" fmla="*/ 6442848 w 12885696"/>
              <a:gd name="connsiteY5" fmla="*/ 0 h 67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85696" h="677930">
                <a:moveTo>
                  <a:pt x="6442848" y="0"/>
                </a:moveTo>
                <a:cubicBezTo>
                  <a:pt x="9144779" y="0"/>
                  <a:pt x="11510983" y="262931"/>
                  <a:pt x="12818477" y="656546"/>
                </a:cubicBezTo>
                <a:lnTo>
                  <a:pt x="12885696" y="677930"/>
                </a:lnTo>
                <a:lnTo>
                  <a:pt x="0" y="677930"/>
                </a:lnTo>
                <a:lnTo>
                  <a:pt x="67219" y="656546"/>
                </a:lnTo>
                <a:cubicBezTo>
                  <a:pt x="1374713" y="262931"/>
                  <a:pt x="3740917" y="0"/>
                  <a:pt x="64428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5"/>
          <p:cNvSpPr txBox="1"/>
          <p:nvPr userDrawn="1"/>
        </p:nvSpPr>
        <p:spPr>
          <a:xfrm>
            <a:off x="11707676" y="6479202"/>
            <a:ext cx="396009" cy="284675"/>
          </a:xfrm>
          <a:prstGeom prst="rect">
            <a:avLst/>
          </a:prstGeom>
          <a:noFill/>
        </p:spPr>
        <p:txBody>
          <a:bodyPr wrap="square" lIns="68562" tIns="34281" rIns="68562" bIns="34281" rtlCol="0" anchor="ctr">
            <a:spAutoFit/>
          </a:bodyPr>
          <a:lstStyle/>
          <a:p>
            <a:pPr algn="ctr"/>
            <a:fld id="{2EEF1883-7A0E-4F66-9932-E581691AD397}" type="slidenum">
              <a:rPr lang="zh-CN" altLang="en-US" sz="14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‹#›</a:t>
            </a:fld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400" b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任意多边形 4"/>
          <p:cNvSpPr/>
          <p:nvPr userDrawn="1"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-1" fmla="*/ 0 w 3171687"/>
              <a:gd name="connsiteY0-2" fmla="*/ 0 h 2069635"/>
              <a:gd name="connsiteX1-3" fmla="*/ 3171687 w 3171687"/>
              <a:gd name="connsiteY1-4" fmla="*/ 0 h 2069635"/>
              <a:gd name="connsiteX2-5" fmla="*/ 3171687 w 3171687"/>
              <a:gd name="connsiteY2-6" fmla="*/ 2069635 h 2069635"/>
              <a:gd name="connsiteX3-7" fmla="*/ 0 w 3171687"/>
              <a:gd name="connsiteY3-8" fmla="*/ 2069635 h 2069635"/>
              <a:gd name="connsiteX4-9" fmla="*/ 0 w 3171687"/>
              <a:gd name="connsiteY4-10" fmla="*/ 1810069 h 2069635"/>
              <a:gd name="connsiteX5-11" fmla="*/ 979903 w 3171687"/>
              <a:gd name="connsiteY5-12" fmla="*/ 1810069 h 2069635"/>
              <a:gd name="connsiteX6-13" fmla="*/ 979903 w 3171687"/>
              <a:gd name="connsiteY6-14" fmla="*/ 259565 h 2069635"/>
              <a:gd name="connsiteX7-15" fmla="*/ 0 w 3171687"/>
              <a:gd name="connsiteY7-16" fmla="*/ 259565 h 2069635"/>
              <a:gd name="connsiteX8-17" fmla="*/ 0 w 3171687"/>
              <a:gd name="connsiteY8-18" fmla="*/ 0 h 2069635"/>
              <a:gd name="connsiteX0-19" fmla="*/ 979903 w 3171687"/>
              <a:gd name="connsiteY0-20" fmla="*/ 1810069 h 2069635"/>
              <a:gd name="connsiteX1-21" fmla="*/ 979903 w 3171687"/>
              <a:gd name="connsiteY1-22" fmla="*/ 259565 h 2069635"/>
              <a:gd name="connsiteX2-23" fmla="*/ 0 w 3171687"/>
              <a:gd name="connsiteY2-24" fmla="*/ 259565 h 2069635"/>
              <a:gd name="connsiteX3-25" fmla="*/ 0 w 3171687"/>
              <a:gd name="connsiteY3-26" fmla="*/ 0 h 2069635"/>
              <a:gd name="connsiteX4-27" fmla="*/ 3171687 w 3171687"/>
              <a:gd name="connsiteY4-28" fmla="*/ 0 h 2069635"/>
              <a:gd name="connsiteX5-29" fmla="*/ 3171687 w 3171687"/>
              <a:gd name="connsiteY5-30" fmla="*/ 2069635 h 2069635"/>
              <a:gd name="connsiteX6-31" fmla="*/ 0 w 3171687"/>
              <a:gd name="connsiteY6-32" fmla="*/ 2069635 h 2069635"/>
              <a:gd name="connsiteX7-33" fmla="*/ 0 w 3171687"/>
              <a:gd name="connsiteY7-34" fmla="*/ 1810069 h 2069635"/>
              <a:gd name="connsiteX8-35" fmla="*/ 1071343 w 3171687"/>
              <a:gd name="connsiteY8-36" fmla="*/ 1901509 h 2069635"/>
              <a:gd name="connsiteX0-37" fmla="*/ 979903 w 3171687"/>
              <a:gd name="connsiteY0-38" fmla="*/ 1810069 h 2069635"/>
              <a:gd name="connsiteX1-39" fmla="*/ 979903 w 3171687"/>
              <a:gd name="connsiteY1-40" fmla="*/ 259565 h 2069635"/>
              <a:gd name="connsiteX2-41" fmla="*/ 0 w 3171687"/>
              <a:gd name="connsiteY2-42" fmla="*/ 259565 h 2069635"/>
              <a:gd name="connsiteX3-43" fmla="*/ 0 w 3171687"/>
              <a:gd name="connsiteY3-44" fmla="*/ 0 h 2069635"/>
              <a:gd name="connsiteX4-45" fmla="*/ 3171687 w 3171687"/>
              <a:gd name="connsiteY4-46" fmla="*/ 0 h 2069635"/>
              <a:gd name="connsiteX5-47" fmla="*/ 3171687 w 3171687"/>
              <a:gd name="connsiteY5-48" fmla="*/ 2069635 h 2069635"/>
              <a:gd name="connsiteX6-49" fmla="*/ 0 w 3171687"/>
              <a:gd name="connsiteY6-50" fmla="*/ 2069635 h 2069635"/>
              <a:gd name="connsiteX7-51" fmla="*/ 0 w 3171687"/>
              <a:gd name="connsiteY7-52" fmla="*/ 1810069 h 2069635"/>
              <a:gd name="connsiteX0-53" fmla="*/ 979903 w 3171687"/>
              <a:gd name="connsiteY0-54" fmla="*/ 259565 h 2069635"/>
              <a:gd name="connsiteX1-55" fmla="*/ 0 w 3171687"/>
              <a:gd name="connsiteY1-56" fmla="*/ 259565 h 2069635"/>
              <a:gd name="connsiteX2-57" fmla="*/ 0 w 3171687"/>
              <a:gd name="connsiteY2-58" fmla="*/ 0 h 2069635"/>
              <a:gd name="connsiteX3-59" fmla="*/ 3171687 w 3171687"/>
              <a:gd name="connsiteY3-60" fmla="*/ 0 h 2069635"/>
              <a:gd name="connsiteX4-61" fmla="*/ 3171687 w 3171687"/>
              <a:gd name="connsiteY4-62" fmla="*/ 2069635 h 2069635"/>
              <a:gd name="connsiteX5-63" fmla="*/ 0 w 3171687"/>
              <a:gd name="connsiteY5-64" fmla="*/ 2069635 h 2069635"/>
              <a:gd name="connsiteX6-65" fmla="*/ 0 w 3171687"/>
              <a:gd name="connsiteY6-66" fmla="*/ 1810069 h 2069635"/>
              <a:gd name="connsiteX0-67" fmla="*/ 0 w 3171687"/>
              <a:gd name="connsiteY0-68" fmla="*/ 259565 h 2069635"/>
              <a:gd name="connsiteX1-69" fmla="*/ 0 w 3171687"/>
              <a:gd name="connsiteY1-70" fmla="*/ 0 h 2069635"/>
              <a:gd name="connsiteX2-71" fmla="*/ 3171687 w 3171687"/>
              <a:gd name="connsiteY2-72" fmla="*/ 0 h 2069635"/>
              <a:gd name="connsiteX3-73" fmla="*/ 3171687 w 3171687"/>
              <a:gd name="connsiteY3-74" fmla="*/ 2069635 h 2069635"/>
              <a:gd name="connsiteX4-75" fmla="*/ 0 w 3171687"/>
              <a:gd name="connsiteY4-76" fmla="*/ 2069635 h 2069635"/>
              <a:gd name="connsiteX5-77" fmla="*/ 0 w 3171687"/>
              <a:gd name="connsiteY5-78" fmla="*/ 1810069 h 2069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 userDrawn="1"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-1" fmla="*/ 1013277 w 2253807"/>
              <a:gd name="connsiteY0-2" fmla="*/ 700070 h 1262130"/>
              <a:gd name="connsiteX1-3" fmla="*/ 0 w 2253807"/>
              <a:gd name="connsiteY1-4" fmla="*/ 700070 h 1262130"/>
              <a:gd name="connsiteX2-5" fmla="*/ 0 w 2253807"/>
              <a:gd name="connsiteY2-6" fmla="*/ 0 h 1262130"/>
              <a:gd name="connsiteX3-7" fmla="*/ 2253807 w 2253807"/>
              <a:gd name="connsiteY3-8" fmla="*/ 0 h 1262130"/>
              <a:gd name="connsiteX4-9" fmla="*/ 2253807 w 2253807"/>
              <a:gd name="connsiteY4-10" fmla="*/ 1262130 h 1262130"/>
              <a:gd name="connsiteX5-11" fmla="*/ 1013277 w 2253807"/>
              <a:gd name="connsiteY5-12" fmla="*/ 1262130 h 1262130"/>
              <a:gd name="connsiteX6-13" fmla="*/ 1104717 w 2253807"/>
              <a:gd name="connsiteY6-14" fmla="*/ 791510 h 1262130"/>
              <a:gd name="connsiteX0-15" fmla="*/ 1013277 w 2253807"/>
              <a:gd name="connsiteY0-16" fmla="*/ 700070 h 1262130"/>
              <a:gd name="connsiteX1-17" fmla="*/ 0 w 2253807"/>
              <a:gd name="connsiteY1-18" fmla="*/ 700070 h 1262130"/>
              <a:gd name="connsiteX2-19" fmla="*/ 0 w 2253807"/>
              <a:gd name="connsiteY2-20" fmla="*/ 0 h 1262130"/>
              <a:gd name="connsiteX3-21" fmla="*/ 2253807 w 2253807"/>
              <a:gd name="connsiteY3-22" fmla="*/ 0 h 1262130"/>
              <a:gd name="connsiteX4-23" fmla="*/ 2253807 w 2253807"/>
              <a:gd name="connsiteY4-24" fmla="*/ 1262130 h 1262130"/>
              <a:gd name="connsiteX5-25" fmla="*/ 1013277 w 2253807"/>
              <a:gd name="connsiteY5-26" fmla="*/ 1262130 h 1262130"/>
              <a:gd name="connsiteX0-27" fmla="*/ 0 w 2253807"/>
              <a:gd name="connsiteY0-28" fmla="*/ 700070 h 1262130"/>
              <a:gd name="connsiteX1-29" fmla="*/ 0 w 2253807"/>
              <a:gd name="connsiteY1-30" fmla="*/ 0 h 1262130"/>
              <a:gd name="connsiteX2-31" fmla="*/ 2253807 w 2253807"/>
              <a:gd name="connsiteY2-32" fmla="*/ 0 h 1262130"/>
              <a:gd name="connsiteX3-33" fmla="*/ 2253807 w 2253807"/>
              <a:gd name="connsiteY3-34" fmla="*/ 1262130 h 1262130"/>
              <a:gd name="connsiteX4-35" fmla="*/ 1013277 w 2253807"/>
              <a:gd name="connsiteY4-36" fmla="*/ 1262130 h 12621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 userDrawn="1"/>
        </p:nvSpPr>
        <p:spPr>
          <a:xfrm flipH="1">
            <a:off x="11707674" y="6449058"/>
            <a:ext cx="396009" cy="343781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63662" h="1478645">
                <a:moveTo>
                  <a:pt x="2463662" y="1105159"/>
                </a:moveTo>
                <a:lnTo>
                  <a:pt x="2463662" y="1478645"/>
                </a:lnTo>
                <a:lnTo>
                  <a:pt x="0" y="1478645"/>
                </a:lnTo>
                <a:lnTo>
                  <a:pt x="0" y="0"/>
                </a:lnTo>
                <a:lnTo>
                  <a:pt x="877819" y="0"/>
                </a:lnTo>
              </a:path>
            </a:pathLst>
          </a:cu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BFBFB"/>
              </a:gs>
              <a:gs pos="79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8" rIns="68576" bIns="34288"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4" tIns="45718" rIns="91434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4DA96E64-783D-463C-BA44-F5AF67B46485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A8C676CA-DACA-4216-AE75-62203F8377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C9AA5F5-D971-491D-ABBC-B4A15C2D8D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7" y="1146373"/>
            <a:ext cx="6383338" cy="4787504"/>
          </a:xfrm>
          <a:prstGeom prst="rect">
            <a:avLst/>
          </a:prstGeom>
        </p:spPr>
      </p:pic>
      <p:sp>
        <p:nvSpPr>
          <p:cNvPr id="3" name="矩形 9">
            <a:extLst>
              <a:ext uri="{FF2B5EF4-FFF2-40B4-BE49-F238E27FC236}">
                <a16:creationId xmlns:a16="http://schemas.microsoft.com/office/drawing/2014/main" id="{14B13DA7-115A-48E5-AE6A-F7112713E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85800"/>
            <a:ext cx="7414590" cy="5655366"/>
          </a:xfrm>
          <a:prstGeom prst="rect">
            <a:avLst/>
          </a:pr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txBody>
          <a:bodyPr lIns="68557" tIns="34279" rIns="68557" bIns="34279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" name="矩形 9">
            <a:extLst>
              <a:ext uri="{FF2B5EF4-FFF2-40B4-BE49-F238E27FC236}">
                <a16:creationId xmlns:a16="http://schemas.microsoft.com/office/drawing/2014/main" id="{FDC1116F-32F4-4538-9B15-8F3C3D226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1502230"/>
            <a:ext cx="7824787" cy="3135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57" tIns="34279" rIns="68557" bIns="34279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1BEE96E-3BE9-424C-A75D-E55522C0C742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5595730" y="3230217"/>
            <a:ext cx="6216227" cy="82821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3">
            <a:extLst>
              <a:ext uri="{FF2B5EF4-FFF2-40B4-BE49-F238E27FC236}">
                <a16:creationId xmlns:a16="http://schemas.microsoft.com/office/drawing/2014/main" id="{4B699618-3798-47A1-8135-64E23D8065B5}"/>
              </a:ext>
            </a:extLst>
          </p:cNvPr>
          <p:cNvSpPr txBox="1">
            <a:spLocks noChangeArrowheads="1"/>
          </p:cNvSpPr>
          <p:nvPr/>
        </p:nvSpPr>
        <p:spPr>
          <a:xfrm>
            <a:off x="4752282" y="2149728"/>
            <a:ext cx="7059675" cy="1387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思源黑体" panose="020B0500000000000000" pitchFamily="34" charset="-122"/>
                <a:sym typeface="Times New Roman" panose="02020603050405020304" pitchFamily="18" charset="0"/>
              </a:rPr>
              <a:t>采购与合同管理实务</a:t>
            </a:r>
            <a:endParaRPr lang="zh-CN" altLang="en-US" sz="5400" b="1" dirty="0">
              <a:solidFill>
                <a:schemeClr val="bg1"/>
              </a:solidFill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74767" y="3835458"/>
            <a:ext cx="48716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主讲人：    招投标管理与法务中心  姜永辉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187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2054180"/>
          </a:xfrm>
          <a:prstGeom prst="rect">
            <a:avLst/>
          </a:prstGeom>
          <a:blipFill>
            <a:blip r:embed="rId3" cstate="print"/>
            <a:srcRect/>
            <a:stretch>
              <a:fillRect t="-22258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Group 29"/>
          <p:cNvGrpSpPr/>
          <p:nvPr/>
        </p:nvGrpSpPr>
        <p:grpSpPr>
          <a:xfrm>
            <a:off x="5420764" y="6553113"/>
            <a:ext cx="1350472" cy="203200"/>
            <a:chOff x="4168751" y="2495551"/>
            <a:chExt cx="1012854" cy="1524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7" name="Oval 30"/>
            <p:cNvSpPr/>
            <p:nvPr/>
          </p:nvSpPr>
          <p:spPr>
            <a:xfrm>
              <a:off x="4598977" y="2495551"/>
              <a:ext cx="152400" cy="152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8" name="Oval 31"/>
            <p:cNvSpPr/>
            <p:nvPr/>
          </p:nvSpPr>
          <p:spPr>
            <a:xfrm flipV="1">
              <a:off x="4816297" y="2522221"/>
              <a:ext cx="99060" cy="990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9" name="Oval 32"/>
            <p:cNvSpPr/>
            <p:nvPr/>
          </p:nvSpPr>
          <p:spPr>
            <a:xfrm flipV="1">
              <a:off x="4434997" y="2522221"/>
              <a:ext cx="99060" cy="990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0" name="Oval 33"/>
            <p:cNvSpPr>
              <a:spLocks noChangeAspect="1"/>
            </p:cNvSpPr>
            <p:nvPr/>
          </p:nvSpPr>
          <p:spPr>
            <a:xfrm flipV="1">
              <a:off x="4980277" y="2531632"/>
              <a:ext cx="80239" cy="802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1" name="Oval 34"/>
            <p:cNvSpPr>
              <a:spLocks noChangeAspect="1"/>
            </p:cNvSpPr>
            <p:nvPr/>
          </p:nvSpPr>
          <p:spPr>
            <a:xfrm flipV="1">
              <a:off x="4289838" y="2531632"/>
              <a:ext cx="80239" cy="802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2" name="Oval 35"/>
            <p:cNvSpPr>
              <a:spLocks noChangeAspect="1"/>
            </p:cNvSpPr>
            <p:nvPr/>
          </p:nvSpPr>
          <p:spPr>
            <a:xfrm flipV="1">
              <a:off x="5125438" y="2543668"/>
              <a:ext cx="56167" cy="561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3" name="Oval 36"/>
            <p:cNvSpPr>
              <a:spLocks noChangeAspect="1"/>
            </p:cNvSpPr>
            <p:nvPr/>
          </p:nvSpPr>
          <p:spPr>
            <a:xfrm flipV="1">
              <a:off x="4168751" y="2543668"/>
              <a:ext cx="56167" cy="561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2" name="Rounded Rectangle 37"/>
          <p:cNvSpPr>
            <a:spLocks noChangeAspect="1"/>
          </p:cNvSpPr>
          <p:nvPr/>
        </p:nvSpPr>
        <p:spPr>
          <a:xfrm>
            <a:off x="2490340" y="3889819"/>
            <a:ext cx="3042387" cy="97594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200"/>
              </a:lnSpc>
            </a:pPr>
            <a:r>
              <a:rPr lang="zh-CN" altLang="en-US" sz="18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货物与服务采购管理办法</a:t>
            </a:r>
            <a:endParaRPr lang="en-US" altLang="zh-CN" sz="1600" dirty="0" smtClean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200"/>
              </a:lnSpc>
            </a:pPr>
            <a:endParaRPr lang="en-US" altLang="zh-CN" sz="1100" dirty="0" smtClean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200"/>
              </a:lnSpc>
            </a:pPr>
            <a:r>
              <a:rPr lang="zh-CN" altLang="en-US" sz="11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立信会计金融招法中心</a:t>
            </a:r>
            <a:r>
              <a:rPr lang="en-US" altLang="zh-CN" sz="11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【2019】2</a:t>
            </a:r>
            <a:r>
              <a:rPr lang="zh-CN" altLang="en-US" sz="11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号</a:t>
            </a:r>
            <a:endParaRPr lang="en-US" sz="1100" dirty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sp>
        <p:nvSpPr>
          <p:cNvPr id="23" name="Rounded Rectangle 39"/>
          <p:cNvSpPr>
            <a:spLocks/>
          </p:cNvSpPr>
          <p:nvPr/>
        </p:nvSpPr>
        <p:spPr>
          <a:xfrm>
            <a:off x="6131702" y="3170938"/>
            <a:ext cx="2135300" cy="841507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集中采购实施细则</a:t>
            </a:r>
            <a:endParaRPr lang="en-US" altLang="zh-CN" sz="1800" dirty="0" smtClean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6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立</a:t>
            </a:r>
            <a:r>
              <a:rPr lang="zh-CN" altLang="en-US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信会计金融招法中心</a:t>
            </a:r>
            <a:r>
              <a:rPr lang="en-US" altLang="zh-CN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【2019】3</a:t>
            </a:r>
            <a:r>
              <a:rPr lang="zh-CN" altLang="en-US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号</a:t>
            </a:r>
            <a:endParaRPr lang="en-US" sz="900" dirty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cxnSp>
        <p:nvCxnSpPr>
          <p:cNvPr id="77" name="Straight Connector 50"/>
          <p:cNvCxnSpPr/>
          <p:nvPr/>
        </p:nvCxnSpPr>
        <p:spPr>
          <a:xfrm flipV="1">
            <a:off x="5614533" y="3885567"/>
            <a:ext cx="425350" cy="394026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2841737" y="2611998"/>
            <a:ext cx="2055578" cy="1198673"/>
            <a:chOff x="1455553" y="1989046"/>
            <a:chExt cx="1476000" cy="1198673"/>
          </a:xfrm>
        </p:grpSpPr>
        <p:cxnSp>
          <p:nvCxnSpPr>
            <p:cNvPr id="85" name="Straight Connector 38"/>
            <p:cNvCxnSpPr/>
            <p:nvPr/>
          </p:nvCxnSpPr>
          <p:spPr>
            <a:xfrm>
              <a:off x="2202713" y="2758771"/>
              <a:ext cx="0" cy="42894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ounded Rectangle 32"/>
            <p:cNvSpPr/>
            <p:nvPr/>
          </p:nvSpPr>
          <p:spPr>
            <a:xfrm>
              <a:off x="1455553" y="1989046"/>
              <a:ext cx="1476000" cy="720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40" tIns="243840" rIns="210677" bIns="210677" numCol="1" spcCol="1270" anchor="ctr" anchorCtr="0">
              <a:noAutofit/>
            </a:bodyPr>
            <a:lstStyle/>
            <a:p>
              <a:pPr algn="ctr" defTabSz="118491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800" dirty="0">
                <a:latin typeface="FontAwesome" pitchFamily="2" charset="0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104593" y="2715488"/>
            <a:ext cx="1927890" cy="1198673"/>
            <a:chOff x="1455553" y="1989046"/>
            <a:chExt cx="1927890" cy="1198673"/>
          </a:xfrm>
        </p:grpSpPr>
        <p:cxnSp>
          <p:nvCxnSpPr>
            <p:cNvPr id="111" name="Straight Connector 38"/>
            <p:cNvCxnSpPr/>
            <p:nvPr/>
          </p:nvCxnSpPr>
          <p:spPr>
            <a:xfrm>
              <a:off x="2343386" y="2758771"/>
              <a:ext cx="0" cy="42894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ounded Rectangle 32"/>
            <p:cNvSpPr/>
            <p:nvPr/>
          </p:nvSpPr>
          <p:spPr>
            <a:xfrm>
              <a:off x="1455553" y="1989046"/>
              <a:ext cx="1927890" cy="720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3840" tIns="243840" rIns="210677" bIns="210677" numCol="1" spcCol="1270" anchor="ctr" anchorCtr="0">
              <a:noAutofit/>
            </a:bodyPr>
            <a:lstStyle/>
            <a:p>
              <a:pPr algn="ctr" defTabSz="118491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800" dirty="0">
                <a:latin typeface="FontAwesome" pitchFamily="2" charset="0"/>
              </a:endParaRPr>
            </a:p>
          </p:txBody>
        </p:sp>
      </p:grpSp>
      <p:sp>
        <p:nvSpPr>
          <p:cNvPr id="118" name="Rounded Rectangle 32"/>
          <p:cNvSpPr/>
          <p:nvPr/>
        </p:nvSpPr>
        <p:spPr>
          <a:xfrm>
            <a:off x="791307" y="3296125"/>
            <a:ext cx="1451455" cy="237491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800" dirty="0">
              <a:latin typeface="FontAwesome" pitchFamily="2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808" y="3703480"/>
            <a:ext cx="85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现有采购管理制度</a:t>
            </a:r>
            <a:endParaRPr lang="zh-CN" altLang="en-US" sz="2400" dirty="0">
              <a:solidFill>
                <a:schemeClr val="bg1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3031942" y="2783870"/>
            <a:ext cx="167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“一法两细则”</a:t>
            </a:r>
            <a:endParaRPr lang="zh-CN" altLang="en-US" sz="1800" dirty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6447098" y="5429206"/>
            <a:ext cx="115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要约邀请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9178943" y="2846997"/>
            <a:ext cx="1779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代理机构监管</a:t>
            </a:r>
            <a:endParaRPr lang="zh-CN" altLang="en-US" sz="1800" dirty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sp>
        <p:nvSpPr>
          <p:cNvPr id="43" name="Rounded Rectangle 39"/>
          <p:cNvSpPr>
            <a:spLocks/>
          </p:cNvSpPr>
          <p:nvPr/>
        </p:nvSpPr>
        <p:spPr>
          <a:xfrm>
            <a:off x="6145415" y="4483581"/>
            <a:ext cx="2140377" cy="841507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分散采购实施细则</a:t>
            </a:r>
            <a:endParaRPr lang="en-US" altLang="zh-CN" sz="1800" dirty="0" smtClean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600"/>
              </a:lnSpc>
            </a:pPr>
            <a:r>
              <a:rPr lang="zh-CN" altLang="en-US" sz="900" dirty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立</a:t>
            </a:r>
            <a:r>
              <a:rPr lang="zh-CN" altLang="en-US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信会计金融招法中心</a:t>
            </a:r>
            <a:r>
              <a:rPr lang="en-US" altLang="zh-CN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【2019】4</a:t>
            </a:r>
            <a:r>
              <a:rPr lang="zh-CN" altLang="en-US" sz="900" dirty="0" smtClean="0">
                <a:solidFill>
                  <a:schemeClr val="bg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号</a:t>
            </a:r>
            <a:endParaRPr lang="en-US" sz="900" dirty="0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sp>
        <p:nvSpPr>
          <p:cNvPr id="44" name="Rounded Rectangle 37"/>
          <p:cNvSpPr>
            <a:spLocks noChangeAspect="1"/>
          </p:cNvSpPr>
          <p:nvPr/>
        </p:nvSpPr>
        <p:spPr>
          <a:xfrm>
            <a:off x="8968154" y="3985945"/>
            <a:ext cx="2851924" cy="124705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endParaRPr lang="en-US" altLang="zh-CN" sz="1800" dirty="0" smtClean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200"/>
              </a:lnSpc>
            </a:pPr>
            <a:r>
              <a:rPr lang="zh-CN" altLang="en-US" sz="18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采购代理机构管理办法</a:t>
            </a:r>
            <a:endParaRPr lang="en-US" altLang="zh-CN" sz="1800" dirty="0" smtClean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200"/>
              </a:lnSpc>
            </a:pPr>
            <a:endParaRPr lang="en-US" altLang="zh-CN" sz="1600" dirty="0" smtClean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>
              <a:lnSpc>
                <a:spcPts val="1200"/>
              </a:lnSpc>
            </a:pPr>
            <a:r>
              <a:rPr lang="zh-CN" altLang="en-US" sz="1200" dirty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立信会计金融招法中心</a:t>
            </a:r>
            <a:r>
              <a:rPr lang="en-US" altLang="zh-CN" sz="1200" dirty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【</a:t>
            </a:r>
            <a:r>
              <a:rPr lang="en-US" altLang="zh-CN" sz="12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2020】3</a:t>
            </a:r>
            <a:r>
              <a:rPr lang="zh-CN" altLang="en-US" sz="1200" dirty="0" smtClean="0">
                <a:solidFill>
                  <a:schemeClr val="accent1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</a:rPr>
              <a:t>号</a:t>
            </a:r>
            <a:endParaRPr lang="en-US" altLang="zh-CN" sz="1200" dirty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  <a:p>
            <a:pPr algn="ctr"/>
            <a:endParaRPr lang="en-US" sz="1200" dirty="0">
              <a:solidFill>
                <a:schemeClr val="accent1"/>
              </a:solidFill>
              <a:latin typeface="思源黑体 Medium" panose="020B0600000000000000" pitchFamily="34" charset="-122"/>
              <a:ea typeface="思源黑体 Medium" panose="020B0600000000000000" pitchFamily="34" charset="-122"/>
            </a:endParaRPr>
          </a:p>
        </p:txBody>
      </p:sp>
      <p:cxnSp>
        <p:nvCxnSpPr>
          <p:cNvPr id="54" name="Straight Connector 50"/>
          <p:cNvCxnSpPr/>
          <p:nvPr/>
        </p:nvCxnSpPr>
        <p:spPr>
          <a:xfrm>
            <a:off x="5626029" y="4453520"/>
            <a:ext cx="413854" cy="311911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25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424879" y="1633282"/>
            <a:ext cx="1671122" cy="1218656"/>
          </a:xfrm>
          <a:custGeom>
            <a:avLst/>
            <a:gdLst>
              <a:gd name="connsiteX0" fmla="*/ 1544779 w 1544780"/>
              <a:gd name="connsiteY0" fmla="*/ 0 h 1126522"/>
              <a:gd name="connsiteX1" fmla="*/ 1544780 w 1544780"/>
              <a:gd name="connsiteY1" fmla="*/ 0 h 1126522"/>
              <a:gd name="connsiteX2" fmla="*/ 1177877 w 1544780"/>
              <a:gd name="connsiteY2" fmla="*/ 1126522 h 1126522"/>
              <a:gd name="connsiteX3" fmla="*/ 0 w 1544780"/>
              <a:gd name="connsiteY3" fmla="*/ 1126514 h 1126522"/>
              <a:gd name="connsiteX4" fmla="*/ 49564 w 1544780"/>
              <a:gd name="connsiteY4" fmla="*/ 991095 h 1126522"/>
              <a:gd name="connsiteX5" fmla="*/ 1544779 w 1544780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80" h="1126522">
                <a:moveTo>
                  <a:pt x="1544779" y="0"/>
                </a:moveTo>
                <a:lnTo>
                  <a:pt x="1544780" y="0"/>
                </a:lnTo>
                <a:lnTo>
                  <a:pt x="1177877" y="1126522"/>
                </a:lnTo>
                <a:lnTo>
                  <a:pt x="0" y="1126514"/>
                </a:lnTo>
                <a:lnTo>
                  <a:pt x="49564" y="991095"/>
                </a:lnTo>
                <a:cubicBezTo>
                  <a:pt x="295909" y="408670"/>
                  <a:pt x="872620" y="0"/>
                  <a:pt x="154477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6096002" y="1633282"/>
            <a:ext cx="1671119" cy="1218656"/>
          </a:xfrm>
          <a:custGeom>
            <a:avLst/>
            <a:gdLst>
              <a:gd name="connsiteX0" fmla="*/ 0 w 1544777"/>
              <a:gd name="connsiteY0" fmla="*/ 0 h 1126522"/>
              <a:gd name="connsiteX1" fmla="*/ 165914 w 1544777"/>
              <a:gd name="connsiteY1" fmla="*/ 8378 h 1126522"/>
              <a:gd name="connsiteX2" fmla="*/ 1495213 w 1544777"/>
              <a:gd name="connsiteY2" fmla="*/ 991095 h 1126522"/>
              <a:gd name="connsiteX3" fmla="*/ 1544777 w 1544777"/>
              <a:gd name="connsiteY3" fmla="*/ 1126514 h 1126522"/>
              <a:gd name="connsiteX4" fmla="*/ 366901 w 1544777"/>
              <a:gd name="connsiteY4" fmla="*/ 1126522 h 1126522"/>
              <a:gd name="connsiteX5" fmla="*/ 0 w 1544777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77" h="1126522">
                <a:moveTo>
                  <a:pt x="0" y="0"/>
                </a:moveTo>
                <a:lnTo>
                  <a:pt x="165914" y="8378"/>
                </a:lnTo>
                <a:cubicBezTo>
                  <a:pt x="765982" y="69318"/>
                  <a:pt x="1269397" y="457206"/>
                  <a:pt x="1495213" y="991095"/>
                </a:cubicBezTo>
                <a:lnTo>
                  <a:pt x="1544777" y="1126514"/>
                </a:lnTo>
                <a:lnTo>
                  <a:pt x="366901" y="11265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4340544" y="2857797"/>
            <a:ext cx="1113243" cy="1947883"/>
          </a:xfrm>
          <a:custGeom>
            <a:avLst/>
            <a:gdLst>
              <a:gd name="connsiteX0" fmla="*/ 75974 w 1029078"/>
              <a:gd name="connsiteY0" fmla="*/ 0 h 1800617"/>
              <a:gd name="connsiteX1" fmla="*/ 1029078 w 1029078"/>
              <a:gd name="connsiteY1" fmla="*/ 690797 h 1800617"/>
              <a:gd name="connsiteX2" fmla="*/ 667599 w 1029078"/>
              <a:gd name="connsiteY2" fmla="*/ 1800617 h 1800617"/>
              <a:gd name="connsiteX3" fmla="*/ 590526 w 1029078"/>
              <a:gd name="connsiteY3" fmla="*/ 1742984 h 1800617"/>
              <a:gd name="connsiteX4" fmla="*/ 0 w 1029078"/>
              <a:gd name="connsiteY4" fmla="*/ 490800 h 1800617"/>
              <a:gd name="connsiteX5" fmla="*/ 72955 w 1029078"/>
              <a:gd name="connsiteY5" fmla="*/ 8248 h 1800617"/>
              <a:gd name="connsiteX6" fmla="*/ 75974 w 1029078"/>
              <a:gd name="connsiteY6" fmla="*/ 0 h 180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8" h="1800617">
                <a:moveTo>
                  <a:pt x="75974" y="0"/>
                </a:moveTo>
                <a:lnTo>
                  <a:pt x="1029078" y="690797"/>
                </a:lnTo>
                <a:lnTo>
                  <a:pt x="667599" y="1800617"/>
                </a:lnTo>
                <a:lnTo>
                  <a:pt x="590526" y="1742984"/>
                </a:lnTo>
                <a:cubicBezTo>
                  <a:pt x="229877" y="1445350"/>
                  <a:pt x="0" y="994920"/>
                  <a:pt x="0" y="490800"/>
                </a:cubicBezTo>
                <a:cubicBezTo>
                  <a:pt x="0" y="322760"/>
                  <a:pt x="25542" y="160686"/>
                  <a:pt x="72955" y="8248"/>
                </a:cubicBezTo>
                <a:lnTo>
                  <a:pt x="759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6738214" y="2857798"/>
            <a:ext cx="1113242" cy="1947882"/>
          </a:xfrm>
          <a:custGeom>
            <a:avLst/>
            <a:gdLst>
              <a:gd name="connsiteX0" fmla="*/ 953103 w 1029077"/>
              <a:gd name="connsiteY0" fmla="*/ 0 h 1800616"/>
              <a:gd name="connsiteX1" fmla="*/ 956122 w 1029077"/>
              <a:gd name="connsiteY1" fmla="*/ 8247 h 1800616"/>
              <a:gd name="connsiteX2" fmla="*/ 1029077 w 1029077"/>
              <a:gd name="connsiteY2" fmla="*/ 490799 h 1800616"/>
              <a:gd name="connsiteX3" fmla="*/ 438551 w 1029077"/>
              <a:gd name="connsiteY3" fmla="*/ 1742983 h 1800616"/>
              <a:gd name="connsiteX4" fmla="*/ 361479 w 1029077"/>
              <a:gd name="connsiteY4" fmla="*/ 1800616 h 1800616"/>
              <a:gd name="connsiteX5" fmla="*/ 0 w 1029077"/>
              <a:gd name="connsiteY5" fmla="*/ 690796 h 1800616"/>
              <a:gd name="connsiteX6" fmla="*/ 953103 w 1029077"/>
              <a:gd name="connsiteY6" fmla="*/ 0 h 18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7" h="1800616">
                <a:moveTo>
                  <a:pt x="953103" y="0"/>
                </a:moveTo>
                <a:lnTo>
                  <a:pt x="956122" y="8247"/>
                </a:lnTo>
                <a:cubicBezTo>
                  <a:pt x="1003535" y="160685"/>
                  <a:pt x="1029077" y="322759"/>
                  <a:pt x="1029077" y="490799"/>
                </a:cubicBezTo>
                <a:cubicBezTo>
                  <a:pt x="1029077" y="994919"/>
                  <a:pt x="799200" y="1445349"/>
                  <a:pt x="438551" y="1742983"/>
                </a:cubicBezTo>
                <a:lnTo>
                  <a:pt x="361479" y="1800616"/>
                </a:lnTo>
                <a:lnTo>
                  <a:pt x="0" y="690796"/>
                </a:lnTo>
                <a:lnTo>
                  <a:pt x="9531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072114" y="4070566"/>
            <a:ext cx="2047773" cy="1073628"/>
          </a:xfrm>
          <a:custGeom>
            <a:avLst/>
            <a:gdLst>
              <a:gd name="connsiteX0" fmla="*/ 946478 w 1892955"/>
              <a:gd name="connsiteY0" fmla="*/ 0 h 992458"/>
              <a:gd name="connsiteX1" fmla="*/ 1892955 w 1892955"/>
              <a:gd name="connsiteY1" fmla="*/ 686014 h 992458"/>
              <a:gd name="connsiteX2" fmla="*/ 1853765 w 1892955"/>
              <a:gd name="connsiteY2" fmla="*/ 715320 h 992458"/>
              <a:gd name="connsiteX3" fmla="*/ 946477 w 1892955"/>
              <a:gd name="connsiteY3" fmla="*/ 992458 h 992458"/>
              <a:gd name="connsiteX4" fmla="*/ 39189 w 1892955"/>
              <a:gd name="connsiteY4" fmla="*/ 715320 h 992458"/>
              <a:gd name="connsiteX5" fmla="*/ 0 w 1892955"/>
              <a:gd name="connsiteY5" fmla="*/ 686015 h 992458"/>
              <a:gd name="connsiteX6" fmla="*/ 946478 w 1892955"/>
              <a:gd name="connsiteY6" fmla="*/ 0 h 99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2955" h="992458">
                <a:moveTo>
                  <a:pt x="946478" y="0"/>
                </a:moveTo>
                <a:lnTo>
                  <a:pt x="1892955" y="686014"/>
                </a:lnTo>
                <a:lnTo>
                  <a:pt x="1853765" y="715320"/>
                </a:lnTo>
                <a:cubicBezTo>
                  <a:pt x="1594774" y="890291"/>
                  <a:pt x="1282557" y="992458"/>
                  <a:pt x="946477" y="992458"/>
                </a:cubicBezTo>
                <a:cubicBezTo>
                  <a:pt x="610397" y="992458"/>
                  <a:pt x="298180" y="890291"/>
                  <a:pt x="39189" y="715320"/>
                </a:cubicBezTo>
                <a:lnTo>
                  <a:pt x="0" y="686015"/>
                </a:lnTo>
                <a:lnTo>
                  <a:pt x="946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5091012" y="3000620"/>
            <a:ext cx="1951799" cy="83098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一站式</a:t>
            </a:r>
            <a:endParaRPr lang="en-US" altLang="zh-CN" sz="2400" b="1" dirty="0" smtClean="0">
              <a:solidFill>
                <a:schemeClr val="accent1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采购服务</a:t>
            </a:r>
            <a:endParaRPr lang="en-US" altLang="zh-CN" sz="2400" b="1" dirty="0">
              <a:solidFill>
                <a:schemeClr val="accent1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42975" y="303630"/>
            <a:ext cx="4134447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采购与合同管理信息平台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21" name="TextBox 59"/>
          <p:cNvSpPr txBox="1">
            <a:spLocks noChangeArrowheads="1"/>
          </p:cNvSpPr>
          <p:nvPr/>
        </p:nvSpPr>
        <p:spPr bwMode="auto">
          <a:xfrm flipH="1">
            <a:off x="4369311" y="2092766"/>
            <a:ext cx="1782258" cy="707886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4000" kern="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en-US" altLang="ko-KR" sz="3200" kern="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59"/>
          <p:cNvSpPr txBox="1">
            <a:spLocks noChangeArrowheads="1"/>
          </p:cNvSpPr>
          <p:nvPr/>
        </p:nvSpPr>
        <p:spPr bwMode="auto">
          <a:xfrm flipH="1">
            <a:off x="4006036" y="3464673"/>
            <a:ext cx="1782258" cy="707886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4000" kern="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en-US" altLang="ko-KR" sz="3200" kern="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59"/>
          <p:cNvSpPr txBox="1">
            <a:spLocks noChangeArrowheads="1"/>
          </p:cNvSpPr>
          <p:nvPr/>
        </p:nvSpPr>
        <p:spPr bwMode="auto">
          <a:xfrm flipH="1">
            <a:off x="5204483" y="4309042"/>
            <a:ext cx="1782258" cy="707886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4000" kern="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en-US" altLang="ko-KR" sz="3200" kern="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59"/>
          <p:cNvSpPr txBox="1">
            <a:spLocks noChangeArrowheads="1"/>
          </p:cNvSpPr>
          <p:nvPr/>
        </p:nvSpPr>
        <p:spPr bwMode="auto">
          <a:xfrm flipH="1">
            <a:off x="6403706" y="3477795"/>
            <a:ext cx="1782258" cy="707886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4000" kern="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en-US" altLang="ko-KR" sz="3200" kern="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59"/>
          <p:cNvSpPr txBox="1">
            <a:spLocks noChangeArrowheads="1"/>
          </p:cNvSpPr>
          <p:nvPr/>
        </p:nvSpPr>
        <p:spPr bwMode="auto">
          <a:xfrm flipH="1">
            <a:off x="6113416" y="2102924"/>
            <a:ext cx="1782258" cy="707886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>
              <a:defRPr/>
            </a:pPr>
            <a:r>
              <a:rPr lang="en-US" altLang="zh-CN" sz="4000" kern="0" dirty="0" smtClean="0">
                <a:solidFill>
                  <a:srgbClr val="9B1E1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05</a:t>
            </a:r>
            <a:endParaRPr lang="en-US" altLang="ko-KR" sz="3200" kern="0" dirty="0">
              <a:solidFill>
                <a:srgbClr val="9B1E1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9675" y="1791814"/>
            <a:ext cx="190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</a:rPr>
              <a:t>全程监督</a:t>
            </a:r>
            <a:endParaRPr lang="en-US" altLang="zh-CN" sz="1800" dirty="0" smtClean="0"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75176" y="3495450"/>
            <a:ext cx="190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</a:rPr>
              <a:t>全程留痕</a:t>
            </a:r>
            <a:endParaRPr lang="zh-CN" altLang="en-US" sz="1800" dirty="0"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31504" y="5422177"/>
            <a:ext cx="190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</a:rPr>
              <a:t>高效采购</a:t>
            </a:r>
            <a:endParaRPr lang="zh-CN" altLang="en-US" sz="1800" dirty="0"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05743" y="3495450"/>
            <a:ext cx="190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</a:rPr>
              <a:t>信息共享</a:t>
            </a:r>
            <a:endParaRPr lang="zh-CN" altLang="en-US" sz="1800" dirty="0"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05742" y="1723434"/>
            <a:ext cx="1906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>
                <a:latin typeface="思源黑体 Light" panose="020B0300000000000000" pitchFamily="34" charset="-122"/>
                <a:ea typeface="思源黑体 Light" panose="020B0300000000000000" pitchFamily="34" charset="-122"/>
              </a:rPr>
              <a:t>闭环管理</a:t>
            </a:r>
          </a:p>
        </p:txBody>
      </p:sp>
    </p:spTree>
    <p:extLst>
      <p:ext uri="{BB962C8B-B14F-4D97-AF65-F5344CB8AC3E}">
        <p14:creationId xmlns:p14="http://schemas.microsoft.com/office/powerpoint/2010/main" val="39463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2062839" y="2066187"/>
            <a:ext cx="2936276" cy="2936276"/>
          </a:xfrm>
          <a:prstGeom prst="ellipse">
            <a:avLst/>
          </a:prstGeom>
          <a:blipFill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7177198" y="2066187"/>
            <a:ext cx="2936276" cy="2936276"/>
          </a:xfrm>
          <a:prstGeom prst="ellipse">
            <a:avLst/>
          </a:prstGeom>
          <a:blipFill>
            <a:blip r:embed="rId4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627862" y="2066187"/>
            <a:ext cx="2936276" cy="2936276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898514" y="2437251"/>
            <a:ext cx="394974" cy="515661"/>
            <a:chOff x="5811231" y="2445120"/>
            <a:chExt cx="446271" cy="582632"/>
          </a:xfrm>
          <a:solidFill>
            <a:schemeClr val="bg1"/>
          </a:solidFill>
        </p:grpSpPr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5811231" y="2445120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6004616" y="2841806"/>
              <a:ext cx="59502" cy="131403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040233" y="5088835"/>
            <a:ext cx="4524301" cy="117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marL="342900" indent="-342900" algn="ctr">
              <a:spcBef>
                <a:spcPct val="0"/>
              </a:spcBef>
              <a:buFont typeface="Arial" panose="020B0604020202020204" pitchFamily="34" charset="0"/>
              <a:buAutoNum type="circleNumDbPlain"/>
            </a:pPr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工程、货物及服务招标采购项目</a:t>
            </a:r>
            <a:endParaRPr lang="en-US" altLang="zh-CN" sz="1800" dirty="0" smtClean="0"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（除政采电子集市采购项目）（报招标办）</a:t>
            </a:r>
            <a:endParaRPr lang="en-US" altLang="zh-CN" sz="1800" dirty="0" smtClean="0"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en-US" altLang="zh-CN" sz="1800" dirty="0"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endParaRPr lang="zh-CN" altLang="en-US" sz="1800" dirty="0"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1042975" y="303630"/>
            <a:ext cx="5311051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en-US" altLang="zh-CN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2021</a:t>
            </a: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年度采购申请受理截止时间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268856" y="3147647"/>
            <a:ext cx="1703444" cy="117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360363" indent="-360363"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采购申请</a:t>
            </a:r>
            <a:endParaRPr lang="en-US" altLang="zh-CN" sz="2400" dirty="0" smtClean="0">
              <a:solidFill>
                <a:schemeClr val="bg1"/>
              </a:solidFill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  <a:p>
            <a:pPr marL="360363" indent="-360363"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受理 </a:t>
            </a:r>
            <a:endParaRPr lang="en-US" altLang="zh-CN" sz="2400" dirty="0" smtClean="0">
              <a:solidFill>
                <a:schemeClr val="bg1"/>
              </a:solidFill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  <a:p>
            <a:pPr marL="360363" indent="-360363"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截止时间</a:t>
            </a:r>
            <a:endParaRPr lang="zh-CN" altLang="en-US" sz="2400" dirty="0">
              <a:solidFill>
                <a:schemeClr val="bg1"/>
              </a:solidFill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6972300" y="5288194"/>
            <a:ext cx="4181259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 smtClean="0">
                <a:latin typeface="思源黑体 Light" panose="020B0300000000000000" pitchFamily="34" charset="-122"/>
                <a:ea typeface="思源黑体 Light" panose="020B0300000000000000" pitchFamily="34" charset="-122"/>
                <a:cs typeface="Arial" panose="020B0604020202020204" pitchFamily="34" charset="0"/>
              </a:rPr>
              <a:t>②  政采电子集市采购项目（报总务处）</a:t>
            </a:r>
            <a:endParaRPr lang="zh-CN" altLang="en-US" sz="1800" dirty="0">
              <a:latin typeface="思源黑体 Light" panose="020B0300000000000000" pitchFamily="34" charset="-122"/>
              <a:ea typeface="思源黑体 Light" panose="020B03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72051" y="1277376"/>
            <a:ext cx="10393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详见</a:t>
            </a:r>
            <a:r>
              <a:rPr lang="en-US" altLang="zh-CN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《</a:t>
            </a:r>
            <a:r>
              <a:rPr lang="zh-CN" altLang="en-US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关于</a:t>
            </a:r>
            <a:r>
              <a:rPr lang="en-US" altLang="zh-CN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2021</a:t>
            </a:r>
            <a:r>
              <a:rPr lang="zh-CN" altLang="en-US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年部门预算执行及相关时间节点的通知</a:t>
            </a:r>
            <a:r>
              <a:rPr lang="en-US" altLang="zh-CN" sz="16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》   </a:t>
            </a:r>
            <a:r>
              <a:rPr lang="zh-CN" altLang="en-US" sz="12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财务处、总务处、招投标管理与法务中心联合发布</a:t>
            </a:r>
            <a:endParaRPr lang="zh-CN" altLang="en-US" sz="1200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15" name="Round Same Side Corner Rectangle 153"/>
          <p:cNvSpPr/>
          <p:nvPr/>
        </p:nvSpPr>
        <p:spPr>
          <a:xfrm>
            <a:off x="2474339" y="5814855"/>
            <a:ext cx="1656087" cy="384047"/>
          </a:xfrm>
          <a:prstGeom prst="round2Same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11</a:t>
            </a:r>
            <a:r>
              <a:rPr lang="zh-CN" altLang="en-US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月</a:t>
            </a:r>
            <a:r>
              <a:rPr lang="en-US" altLang="zh-CN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2</a:t>
            </a:r>
            <a:r>
              <a:rPr lang="zh-CN" altLang="en-US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日</a:t>
            </a:r>
            <a:endParaRPr lang="en-US" sz="1800" b="1" dirty="0">
              <a:solidFill>
                <a:schemeClr val="bg1"/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  <p:sp>
        <p:nvSpPr>
          <p:cNvPr id="17" name="Round Same Side Corner Rectangle 153"/>
          <p:cNvSpPr/>
          <p:nvPr/>
        </p:nvSpPr>
        <p:spPr>
          <a:xfrm>
            <a:off x="8101506" y="5814855"/>
            <a:ext cx="1656087" cy="384047"/>
          </a:xfrm>
          <a:prstGeom prst="round2Same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11</a:t>
            </a:r>
            <a:r>
              <a:rPr lang="zh-CN" altLang="en-US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月</a:t>
            </a:r>
            <a:r>
              <a:rPr lang="en-US" altLang="zh-CN" sz="1800" b="1" dirty="0" smtClean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26</a:t>
            </a:r>
            <a:r>
              <a:rPr lang="zh-CN" altLang="en-US" sz="1800" b="1" dirty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rPr>
              <a:t>日</a:t>
            </a:r>
            <a:endParaRPr lang="en-US" sz="1800" b="1" dirty="0">
              <a:solidFill>
                <a:schemeClr val="bg1"/>
              </a:solidFill>
              <a:latin typeface="思源黑体 Light" panose="020B0300000000000000" pitchFamily="34" charset="-122"/>
              <a:ea typeface="思源黑体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8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0"/>
          <p:cNvSpPr/>
          <p:nvPr/>
        </p:nvSpPr>
        <p:spPr>
          <a:xfrm>
            <a:off x="2650227" y="1768989"/>
            <a:ext cx="6897433" cy="2841945"/>
          </a:xfrm>
          <a:prstGeom prst="rect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/>
          </a:p>
        </p:txBody>
      </p:sp>
      <p:grpSp>
        <p:nvGrpSpPr>
          <p:cNvPr id="23" name="Group 9"/>
          <p:cNvGrpSpPr/>
          <p:nvPr/>
        </p:nvGrpSpPr>
        <p:grpSpPr>
          <a:xfrm>
            <a:off x="0" y="1768988"/>
            <a:ext cx="2910289" cy="2841945"/>
            <a:chOff x="-7985" y="901147"/>
            <a:chExt cx="2182717" cy="2131459"/>
          </a:xfrm>
          <a:solidFill>
            <a:schemeClr val="accent2"/>
          </a:solidFill>
        </p:grpSpPr>
        <p:sp>
          <p:nvSpPr>
            <p:cNvPr id="26" name="Rectangle 12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25" name="Isosceles Triangle 11"/>
            <p:cNvSpPr/>
            <p:nvPr/>
          </p:nvSpPr>
          <p:spPr>
            <a:xfrm rot="5400000">
              <a:off x="1846781" y="1869353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cxnSp>
        <p:nvCxnSpPr>
          <p:cNvPr id="30" name="Straight Connector 20"/>
          <p:cNvCxnSpPr/>
          <p:nvPr/>
        </p:nvCxnSpPr>
        <p:spPr>
          <a:xfrm>
            <a:off x="1053621" y="5343946"/>
            <a:ext cx="1010605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9"/>
          <p:cNvGrpSpPr/>
          <p:nvPr/>
        </p:nvGrpSpPr>
        <p:grpSpPr>
          <a:xfrm>
            <a:off x="9259054" y="1768988"/>
            <a:ext cx="2943592" cy="2841945"/>
            <a:chOff x="-203033" y="901147"/>
            <a:chExt cx="2207694" cy="2131459"/>
          </a:xfrm>
          <a:solidFill>
            <a:schemeClr val="accent2"/>
          </a:solidFill>
        </p:grpSpPr>
        <p:sp>
          <p:nvSpPr>
            <p:cNvPr id="34" name="Rectangle 25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33" name="Isosceles Triangle 24"/>
            <p:cNvSpPr/>
            <p:nvPr/>
          </p:nvSpPr>
          <p:spPr>
            <a:xfrm rot="16200000">
              <a:off x="-335937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sp>
        <p:nvSpPr>
          <p:cNvPr id="37" name="Rounded Rectangle 31"/>
          <p:cNvSpPr/>
          <p:nvPr/>
        </p:nvSpPr>
        <p:spPr>
          <a:xfrm>
            <a:off x="3715763" y="4085093"/>
            <a:ext cx="1013323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8" name="Rounded Rectangle 32"/>
          <p:cNvSpPr/>
          <p:nvPr/>
        </p:nvSpPr>
        <p:spPr>
          <a:xfrm>
            <a:off x="4979142" y="4085093"/>
            <a:ext cx="1013323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9" name="Rounded Rectangle 33"/>
          <p:cNvSpPr/>
          <p:nvPr/>
        </p:nvSpPr>
        <p:spPr>
          <a:xfrm>
            <a:off x="6242521" y="4085093"/>
            <a:ext cx="1013323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40" name="Rounded Rectangle 34"/>
          <p:cNvSpPr/>
          <p:nvPr/>
        </p:nvSpPr>
        <p:spPr>
          <a:xfrm>
            <a:off x="7505900" y="4085093"/>
            <a:ext cx="1013323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60" tIns="0" rIns="0"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8798" y="4356311"/>
            <a:ext cx="985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公开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034396" y="4356311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公平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297776" y="4365231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公正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505899" y="4356311"/>
            <a:ext cx="1013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8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b="1" dirty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诚信</a:t>
            </a: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042975" y="303630"/>
            <a:ext cx="1620938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采购原则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914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2C9AA5F5-D971-491D-ABBC-B4A15C2D8D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7" y="1146373"/>
            <a:ext cx="6383338" cy="4787504"/>
          </a:xfrm>
          <a:prstGeom prst="rect">
            <a:avLst/>
          </a:prstGeom>
        </p:spPr>
      </p:pic>
      <p:sp>
        <p:nvSpPr>
          <p:cNvPr id="9" name="矩形 9">
            <a:extLst>
              <a:ext uri="{FF2B5EF4-FFF2-40B4-BE49-F238E27FC236}">
                <a16:creationId xmlns:a16="http://schemas.microsoft.com/office/drawing/2014/main" id="{14B13DA7-115A-48E5-AE6A-F7112713E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85800"/>
            <a:ext cx="7414590" cy="5655366"/>
          </a:xfrm>
          <a:prstGeom prst="rect">
            <a:avLst/>
          </a:pr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txBody>
          <a:bodyPr lIns="68557" tIns="34279" rIns="68557" bIns="34279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DC1116F-32F4-4538-9B15-8F3C3D226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1933731"/>
            <a:ext cx="7824787" cy="2443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68557" tIns="34279" rIns="68557" bIns="34279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61BEE96E-3BE9-424C-A75D-E55522C0C742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5595730" y="3230217"/>
            <a:ext cx="6216227" cy="82821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3">
            <a:extLst>
              <a:ext uri="{FF2B5EF4-FFF2-40B4-BE49-F238E27FC236}">
                <a16:creationId xmlns:a16="http://schemas.microsoft.com/office/drawing/2014/main" id="{4B699618-3798-47A1-8135-64E23D8065B5}"/>
              </a:ext>
            </a:extLst>
          </p:cNvPr>
          <p:cNvSpPr txBox="1">
            <a:spLocks noChangeArrowheads="1"/>
          </p:cNvSpPr>
          <p:nvPr/>
        </p:nvSpPr>
        <p:spPr>
          <a:xfrm>
            <a:off x="4749768" y="2395913"/>
            <a:ext cx="7059675" cy="1387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思源黑体" panose="020B0500000000000000" pitchFamily="34" charset="-122"/>
                <a:sym typeface="Times New Roman" panose="02020603050405020304" pitchFamily="18" charset="0"/>
              </a:rPr>
              <a:t>谢谢您的聆听</a:t>
            </a:r>
            <a:endParaRPr lang="zh-CN" altLang="en-US" sz="6600" b="1" dirty="0">
              <a:solidFill>
                <a:schemeClr val="bg1"/>
              </a:solidFill>
              <a:latin typeface="Times New Roman" panose="02020603050405020304" pitchFamily="18" charset="0"/>
              <a:ea typeface="思源黑体" panose="020B0500000000000000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7352375" y="2742782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3705" y="6414868"/>
            <a:ext cx="12202363" cy="435195"/>
          </a:xfrm>
          <a:custGeom>
            <a:avLst/>
            <a:gdLst>
              <a:gd name="connsiteX0" fmla="*/ 6442848 w 12885696"/>
              <a:gd name="connsiteY0" fmla="*/ 0 h 677930"/>
              <a:gd name="connsiteX1" fmla="*/ 12818477 w 12885696"/>
              <a:gd name="connsiteY1" fmla="*/ 656546 h 677930"/>
              <a:gd name="connsiteX2" fmla="*/ 12885696 w 12885696"/>
              <a:gd name="connsiteY2" fmla="*/ 677930 h 677930"/>
              <a:gd name="connsiteX3" fmla="*/ 0 w 12885696"/>
              <a:gd name="connsiteY3" fmla="*/ 677930 h 677930"/>
              <a:gd name="connsiteX4" fmla="*/ 67219 w 12885696"/>
              <a:gd name="connsiteY4" fmla="*/ 656546 h 677930"/>
              <a:gd name="connsiteX5" fmla="*/ 6442848 w 12885696"/>
              <a:gd name="connsiteY5" fmla="*/ 0 h 67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885696" h="677930">
                <a:moveTo>
                  <a:pt x="6442848" y="0"/>
                </a:moveTo>
                <a:cubicBezTo>
                  <a:pt x="9144779" y="0"/>
                  <a:pt x="11510983" y="262931"/>
                  <a:pt x="12818477" y="656546"/>
                </a:cubicBezTo>
                <a:lnTo>
                  <a:pt x="12885696" y="677930"/>
                </a:lnTo>
                <a:lnTo>
                  <a:pt x="0" y="677930"/>
                </a:lnTo>
                <a:lnTo>
                  <a:pt x="67219" y="656546"/>
                </a:lnTo>
                <a:cubicBezTo>
                  <a:pt x="1374713" y="262931"/>
                  <a:pt x="3740917" y="0"/>
                  <a:pt x="64428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64"/>
          <p:cNvSpPr txBox="1"/>
          <p:nvPr/>
        </p:nvSpPr>
        <p:spPr>
          <a:xfrm>
            <a:off x="5272047" y="2768374"/>
            <a:ext cx="579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sz="2400" dirty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PART </a:t>
            </a:r>
            <a:r>
              <a:rPr lang="en-US" altLang="zh-CN" sz="2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01  </a:t>
            </a:r>
            <a:r>
              <a:rPr lang="zh-CN" altLang="en-US" sz="2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</a:t>
            </a:r>
            <a:endParaRPr lang="zh-CN" altLang="en-US" sz="3200" b="1" dirty="0"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18" name="TextBox 59"/>
          <p:cNvSpPr txBox="1">
            <a:spLocks noChangeArrowheads="1"/>
          </p:cNvSpPr>
          <p:nvPr/>
        </p:nvSpPr>
        <p:spPr bwMode="auto">
          <a:xfrm flipH="1">
            <a:off x="1303334" y="2503542"/>
            <a:ext cx="3187903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800">
              <a:defRPr/>
            </a:pPr>
            <a:r>
              <a:rPr lang="zh-CN" altLang="en-US" sz="60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6000" b="1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defTabSz="685800">
              <a:defRPr/>
            </a:pPr>
            <a:r>
              <a:rPr lang="en-US" altLang="ko-KR" sz="2800" b="1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ko-KR" sz="20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2736733" y="2465164"/>
            <a:ext cx="1845118" cy="534043"/>
          </a:xfrm>
          <a:custGeom>
            <a:avLst/>
            <a:gdLst>
              <a:gd name="connsiteX0" fmla="*/ 0 w 1682088"/>
              <a:gd name="connsiteY0" fmla="*/ 0 h 519125"/>
              <a:gd name="connsiteX1" fmla="*/ 1682088 w 1682088"/>
              <a:gd name="connsiteY1" fmla="*/ 0 h 519125"/>
              <a:gd name="connsiteX2" fmla="*/ 1682088 w 1682088"/>
              <a:gd name="connsiteY2" fmla="*/ 519125 h 519125"/>
              <a:gd name="connsiteX3" fmla="*/ 0 w 1682088"/>
              <a:gd name="connsiteY3" fmla="*/ 519125 h 519125"/>
              <a:gd name="connsiteX4" fmla="*/ 0 w 1682088"/>
              <a:gd name="connsiteY4" fmla="*/ 0 h 519125"/>
              <a:gd name="connsiteX0-1" fmla="*/ 0 w 1682088"/>
              <a:gd name="connsiteY0-2" fmla="*/ 519125 h 610565"/>
              <a:gd name="connsiteX1-3" fmla="*/ 0 w 1682088"/>
              <a:gd name="connsiteY1-4" fmla="*/ 0 h 610565"/>
              <a:gd name="connsiteX2-5" fmla="*/ 1682088 w 1682088"/>
              <a:gd name="connsiteY2-6" fmla="*/ 0 h 610565"/>
              <a:gd name="connsiteX3-7" fmla="*/ 1682088 w 1682088"/>
              <a:gd name="connsiteY3-8" fmla="*/ 519125 h 610565"/>
              <a:gd name="connsiteX4-9" fmla="*/ 91440 w 1682088"/>
              <a:gd name="connsiteY4-10" fmla="*/ 610565 h 610565"/>
              <a:gd name="connsiteX0-11" fmla="*/ 0 w 1682088"/>
              <a:gd name="connsiteY0-12" fmla="*/ 519125 h 519125"/>
              <a:gd name="connsiteX1-13" fmla="*/ 0 w 1682088"/>
              <a:gd name="connsiteY1-14" fmla="*/ 0 h 519125"/>
              <a:gd name="connsiteX2-15" fmla="*/ 1682088 w 1682088"/>
              <a:gd name="connsiteY2-16" fmla="*/ 0 h 519125"/>
              <a:gd name="connsiteX3-17" fmla="*/ 1682088 w 1682088"/>
              <a:gd name="connsiteY3-18" fmla="*/ 519125 h 519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82088" h="519125">
                <a:moveTo>
                  <a:pt x="0" y="519125"/>
                </a:moveTo>
                <a:lnTo>
                  <a:pt x="0" y="0"/>
                </a:lnTo>
                <a:lnTo>
                  <a:pt x="1682088" y="0"/>
                </a:lnTo>
                <a:lnTo>
                  <a:pt x="1682088" y="519125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2046537" y="2795570"/>
            <a:ext cx="2301816" cy="1478645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63662" h="1478645">
                <a:moveTo>
                  <a:pt x="2463662" y="1105159"/>
                </a:moveTo>
                <a:lnTo>
                  <a:pt x="2463662" y="1478645"/>
                </a:lnTo>
                <a:lnTo>
                  <a:pt x="0" y="1478645"/>
                </a:lnTo>
                <a:lnTo>
                  <a:pt x="0" y="0"/>
                </a:lnTo>
                <a:lnTo>
                  <a:pt x="877819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8485715" y="2754364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352375" y="3818055"/>
            <a:ext cx="3712007" cy="539353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64"/>
          <p:cNvSpPr txBox="1"/>
          <p:nvPr/>
        </p:nvSpPr>
        <p:spPr>
          <a:xfrm>
            <a:off x="5272047" y="3843647"/>
            <a:ext cx="579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sz="2400" dirty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PART </a:t>
            </a:r>
            <a:r>
              <a:rPr lang="en-US" altLang="zh-CN" sz="2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02  </a:t>
            </a:r>
            <a:r>
              <a:rPr lang="zh-CN" altLang="en-US" sz="2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采购管理</a:t>
            </a:r>
            <a:endParaRPr lang="zh-CN" altLang="en-US" sz="3200" b="1" dirty="0"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8485715" y="3829637"/>
            <a:ext cx="2578666" cy="539353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-1" fmla="*/ 877819 w 2463662"/>
              <a:gd name="connsiteY0-2" fmla="*/ 1105159 h 1478645"/>
              <a:gd name="connsiteX1-3" fmla="*/ 2463662 w 2463662"/>
              <a:gd name="connsiteY1-4" fmla="*/ 1105159 h 1478645"/>
              <a:gd name="connsiteX2-5" fmla="*/ 2463662 w 2463662"/>
              <a:gd name="connsiteY2-6" fmla="*/ 1478645 h 1478645"/>
              <a:gd name="connsiteX3-7" fmla="*/ 0 w 2463662"/>
              <a:gd name="connsiteY3-8" fmla="*/ 1478645 h 1478645"/>
              <a:gd name="connsiteX4-9" fmla="*/ 0 w 2463662"/>
              <a:gd name="connsiteY4-10" fmla="*/ 0 h 1478645"/>
              <a:gd name="connsiteX5-11" fmla="*/ 877819 w 2463662"/>
              <a:gd name="connsiteY5-12" fmla="*/ 0 h 1478645"/>
              <a:gd name="connsiteX6-13" fmla="*/ 969259 w 2463662"/>
              <a:gd name="connsiteY6-14" fmla="*/ 1196599 h 1478645"/>
              <a:gd name="connsiteX0-15" fmla="*/ 877819 w 2463662"/>
              <a:gd name="connsiteY0-16" fmla="*/ 1105159 h 1478645"/>
              <a:gd name="connsiteX1-17" fmla="*/ 2463662 w 2463662"/>
              <a:gd name="connsiteY1-18" fmla="*/ 1105159 h 1478645"/>
              <a:gd name="connsiteX2-19" fmla="*/ 2463662 w 2463662"/>
              <a:gd name="connsiteY2-20" fmla="*/ 1478645 h 1478645"/>
              <a:gd name="connsiteX3-21" fmla="*/ 0 w 2463662"/>
              <a:gd name="connsiteY3-22" fmla="*/ 1478645 h 1478645"/>
              <a:gd name="connsiteX4-23" fmla="*/ 0 w 2463662"/>
              <a:gd name="connsiteY4-24" fmla="*/ 0 h 1478645"/>
              <a:gd name="connsiteX5-25" fmla="*/ 877819 w 2463662"/>
              <a:gd name="connsiteY5-26" fmla="*/ 0 h 1478645"/>
              <a:gd name="connsiteX0-27" fmla="*/ 2463662 w 2463662"/>
              <a:gd name="connsiteY0-28" fmla="*/ 1105159 h 1478645"/>
              <a:gd name="connsiteX1-29" fmla="*/ 2463662 w 2463662"/>
              <a:gd name="connsiteY1-30" fmla="*/ 1478645 h 1478645"/>
              <a:gd name="connsiteX2-31" fmla="*/ 0 w 2463662"/>
              <a:gd name="connsiteY2-32" fmla="*/ 1478645 h 1478645"/>
              <a:gd name="connsiteX3-33" fmla="*/ 0 w 2463662"/>
              <a:gd name="connsiteY3-34" fmla="*/ 0 h 1478645"/>
              <a:gd name="connsiteX4-35" fmla="*/ 877819 w 2463662"/>
              <a:gd name="connsiteY4-36" fmla="*/ 0 h 1478645"/>
              <a:gd name="connsiteX0-37" fmla="*/ 2463662 w 2463662"/>
              <a:gd name="connsiteY0-38" fmla="*/ 1105159 h 1478645"/>
              <a:gd name="connsiteX1-39" fmla="*/ 2463662 w 2463662"/>
              <a:gd name="connsiteY1-40" fmla="*/ 1478645 h 1478645"/>
              <a:gd name="connsiteX2-41" fmla="*/ 0 w 2463662"/>
              <a:gd name="connsiteY2-42" fmla="*/ 1478645 h 1478645"/>
              <a:gd name="connsiteX3-43" fmla="*/ 0 w 2463662"/>
              <a:gd name="connsiteY3-44" fmla="*/ 0 h 1478645"/>
              <a:gd name="connsiteX0-45" fmla="*/ 2463662 w 2463662"/>
              <a:gd name="connsiteY0-46" fmla="*/ 0 h 373486"/>
              <a:gd name="connsiteX1-47" fmla="*/ 2463662 w 2463662"/>
              <a:gd name="connsiteY1-48" fmla="*/ 373486 h 373486"/>
              <a:gd name="connsiteX2-49" fmla="*/ 0 w 2463662"/>
              <a:gd name="connsiteY2-50" fmla="*/ 373486 h 3734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463662" h="373486">
                <a:moveTo>
                  <a:pt x="2463662" y="0"/>
                </a:moveTo>
                <a:lnTo>
                  <a:pt x="2463662" y="373486"/>
                </a:lnTo>
                <a:lnTo>
                  <a:pt x="0" y="373486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177147" y="2045278"/>
            <a:ext cx="2441694" cy="769441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fontAlgn="ctr"/>
            <a:r>
              <a:rPr lang="zh-CN" altLang="en-US" sz="4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</a:t>
            </a:r>
            <a:endParaRPr lang="zh-CN" altLang="en-US" sz="5400" b="1" dirty="0"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50450" y="1374510"/>
            <a:ext cx="2498670" cy="1862048"/>
            <a:chOff x="2757770" y="2361497"/>
            <a:chExt cx="2498670" cy="1862048"/>
          </a:xfrm>
        </p:grpSpPr>
        <p:sp>
          <p:nvSpPr>
            <p:cNvPr id="11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ko-KR" sz="8800" kern="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1645797" y="1136671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1350450" y="1444850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5"/>
          <p:cNvSpPr txBox="1"/>
          <p:nvPr/>
        </p:nvSpPr>
        <p:spPr>
          <a:xfrm>
            <a:off x="4031519" y="3380140"/>
            <a:ext cx="8186857" cy="7190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  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合同管理办法修订解读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36"/>
          <p:cNvSpPr txBox="1"/>
          <p:nvPr/>
        </p:nvSpPr>
        <p:spPr>
          <a:xfrm>
            <a:off x="4005143" y="4305739"/>
            <a:ext cx="4426730" cy="71780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  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牢记“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四要”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25"/>
          <p:cNvSpPr/>
          <p:nvPr/>
        </p:nvSpPr>
        <p:spPr>
          <a:xfrm>
            <a:off x="5095939" y="2331304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sp>
        <p:nvSpPr>
          <p:cNvPr id="17" name="Oval 35"/>
          <p:cNvSpPr/>
          <p:nvPr/>
        </p:nvSpPr>
        <p:spPr>
          <a:xfrm>
            <a:off x="5095939" y="3611460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sp>
        <p:nvSpPr>
          <p:cNvPr id="22" name="Oval 51"/>
          <p:cNvSpPr/>
          <p:nvPr/>
        </p:nvSpPr>
        <p:spPr>
          <a:xfrm>
            <a:off x="5095939" y="4891615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grpSp>
        <p:nvGrpSpPr>
          <p:cNvPr id="2" name="组合 1"/>
          <p:cNvGrpSpPr/>
          <p:nvPr/>
        </p:nvGrpSpPr>
        <p:grpSpPr>
          <a:xfrm>
            <a:off x="1997530" y="1941988"/>
            <a:ext cx="3098410" cy="772214"/>
            <a:chOff x="1361399" y="1508767"/>
            <a:chExt cx="3098410" cy="971356"/>
          </a:xfrm>
        </p:grpSpPr>
        <p:grpSp>
          <p:nvGrpSpPr>
            <p:cNvPr id="5" name="Group 30"/>
            <p:cNvGrpSpPr/>
            <p:nvPr/>
          </p:nvGrpSpPr>
          <p:grpSpPr>
            <a:xfrm>
              <a:off x="1361399" y="1508767"/>
              <a:ext cx="3098410" cy="971356"/>
              <a:chOff x="1231550" y="1255634"/>
              <a:chExt cx="2430618" cy="762002"/>
            </a:xfrm>
          </p:grpSpPr>
          <p:sp>
            <p:nvSpPr>
              <p:cNvPr id="6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5865" dirty="0"/>
              </a:p>
            </p:txBody>
          </p:sp>
          <p:sp>
            <p:nvSpPr>
              <p:cNvPr id="7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cxnSp>
            <p:nvCxnSpPr>
              <p:cNvPr id="8" name="Straight Connector 24"/>
              <p:cNvCxnSpPr/>
              <p:nvPr/>
            </p:nvCxnSpPr>
            <p:spPr>
              <a:xfrm flipV="1">
                <a:off x="2991445" y="2017634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94974" y="4502296"/>
            <a:ext cx="3100964" cy="788620"/>
            <a:chOff x="1358843" y="4069078"/>
            <a:chExt cx="3100964" cy="991994"/>
          </a:xfrm>
        </p:grpSpPr>
        <p:grpSp>
          <p:nvGrpSpPr>
            <p:cNvPr id="18" name="Group 40"/>
            <p:cNvGrpSpPr/>
            <p:nvPr/>
          </p:nvGrpSpPr>
          <p:grpSpPr>
            <a:xfrm>
              <a:off x="1358843" y="4069078"/>
              <a:ext cx="3100964" cy="991994"/>
              <a:chOff x="1229546" y="1255634"/>
              <a:chExt cx="2432622" cy="778192"/>
            </a:xfrm>
          </p:grpSpPr>
          <p:sp>
            <p:nvSpPr>
              <p:cNvPr id="19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0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cxnSp>
            <p:nvCxnSpPr>
              <p:cNvPr id="21" name="Straight Connector 50"/>
              <p:cNvCxnSpPr/>
              <p:nvPr/>
            </p:nvCxnSpPr>
            <p:spPr>
              <a:xfrm>
                <a:off x="2991444" y="203382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Freeform 61"/>
            <p:cNvSpPr/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997530" y="3222146"/>
            <a:ext cx="3098408" cy="780415"/>
            <a:chOff x="1361399" y="2788925"/>
            <a:chExt cx="3098408" cy="981672"/>
          </a:xfrm>
        </p:grpSpPr>
        <p:grpSp>
          <p:nvGrpSpPr>
            <p:cNvPr id="13" name="Group 31"/>
            <p:cNvGrpSpPr/>
            <p:nvPr/>
          </p:nvGrpSpPr>
          <p:grpSpPr>
            <a:xfrm>
              <a:off x="1361399" y="2788925"/>
              <a:ext cx="3098408" cy="981672"/>
              <a:chOff x="1231549" y="1255634"/>
              <a:chExt cx="2430616" cy="770094"/>
            </a:xfrm>
          </p:grpSpPr>
          <p:sp>
            <p:nvSpPr>
              <p:cNvPr id="14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5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cxnSp>
            <p:nvCxnSpPr>
              <p:cNvPr id="16" name="Straight Connector 34"/>
              <p:cNvCxnSpPr/>
              <p:nvPr/>
            </p:nvCxnSpPr>
            <p:spPr>
              <a:xfrm>
                <a:off x="2991446" y="2025727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1800">
                <a:latin typeface="Impact" panose="020B0806030902050204" pitchFamily="34" charset="0"/>
              </a:endParaRPr>
            </a:p>
          </p:txBody>
        </p:sp>
      </p:grpSp>
      <p:sp>
        <p:nvSpPr>
          <p:cNvPr id="60" name="矩形 3"/>
          <p:cNvSpPr>
            <a:spLocks noChangeArrowheads="1"/>
          </p:cNvSpPr>
          <p:nvPr/>
        </p:nvSpPr>
        <p:spPr bwMode="auto">
          <a:xfrm>
            <a:off x="1042975" y="303630"/>
            <a:ext cx="3775374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合同管理办法修订解读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62" name="TextBox 11"/>
          <p:cNvSpPr txBox="1"/>
          <p:nvPr/>
        </p:nvSpPr>
        <p:spPr>
          <a:xfrm>
            <a:off x="5691597" y="2145921"/>
            <a:ext cx="51320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合同管理办法修订工作启动于</a:t>
            </a:r>
            <a:r>
              <a:rPr lang="en-US" altLang="zh-CN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2021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年</a:t>
            </a:r>
            <a:r>
              <a:rPr lang="en-US" altLang="zh-CN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月。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11"/>
          <p:cNvSpPr txBox="1"/>
          <p:nvPr/>
        </p:nvSpPr>
        <p:spPr>
          <a:xfrm>
            <a:off x="5620718" y="3448177"/>
            <a:ext cx="632802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经过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广泛征求意见并经政策法规处规范性文件审核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，于</a:t>
            </a:r>
            <a:r>
              <a:rPr lang="en-US" altLang="zh-CN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2021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年第</a:t>
            </a:r>
            <a:r>
              <a:rPr lang="en-US" altLang="zh-CN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19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次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校长办公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会审议通过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11"/>
          <p:cNvSpPr txBox="1"/>
          <p:nvPr/>
        </p:nvSpPr>
        <p:spPr>
          <a:xfrm>
            <a:off x="5620718" y="4750433"/>
            <a:ext cx="6265942" cy="93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修订后的合同管理办法共</a:t>
            </a:r>
            <a:r>
              <a:rPr lang="en-US" altLang="zh-CN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27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条，其中新增条款</a:t>
            </a:r>
            <a:r>
              <a:rPr lang="en-US" altLang="zh-CN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条，修订条款</a:t>
            </a:r>
            <a:r>
              <a:rPr lang="en-US" altLang="zh-CN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15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条。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072062" y="1073150"/>
            <a:ext cx="10411806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en-US" altLang="zh-CN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《</a:t>
            </a: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上海立信会计金融学院合同管理办法</a:t>
            </a:r>
            <a:r>
              <a:rPr lang="en-US" altLang="zh-CN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》</a:t>
            </a: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  </a:t>
            </a:r>
            <a:r>
              <a:rPr lang="zh-CN" altLang="en-US" sz="20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立信会计金融招法</a:t>
            </a:r>
            <a:r>
              <a:rPr lang="en-US" altLang="zh-CN" sz="20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【2021】4</a:t>
            </a:r>
            <a:r>
              <a:rPr lang="zh-CN" altLang="en-US" sz="20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号</a:t>
            </a:r>
            <a:endParaRPr lang="zh-CN" altLang="en-US" sz="28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367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677" y="303630"/>
            <a:ext cx="3487614" cy="2327801"/>
          </a:xfrm>
          <a:prstGeom prst="rect">
            <a:avLst/>
          </a:prstGeom>
        </p:spPr>
      </p:pic>
      <p:sp>
        <p:nvSpPr>
          <p:cNvPr id="5" name="PA-矩形 33"/>
          <p:cNvSpPr/>
          <p:nvPr>
            <p:custDataLst>
              <p:tags r:id="rId1"/>
            </p:custDataLst>
          </p:nvPr>
        </p:nvSpPr>
        <p:spPr>
          <a:xfrm>
            <a:off x="7747761" y="565236"/>
            <a:ext cx="102378" cy="1824013"/>
          </a:xfrm>
          <a:prstGeom prst="rect">
            <a:avLst/>
          </a:prstGeom>
          <a:solidFill>
            <a:srgbClr val="831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1042975" y="488268"/>
            <a:ext cx="4852592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合同管理办法修订情况对照表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76" y="1946853"/>
            <a:ext cx="5627935" cy="39342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587" y="2917314"/>
            <a:ext cx="5615334" cy="367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5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677" y="303630"/>
            <a:ext cx="3487614" cy="2327801"/>
          </a:xfrm>
          <a:prstGeom prst="rect">
            <a:avLst/>
          </a:prstGeom>
        </p:spPr>
      </p:pic>
      <p:sp>
        <p:nvSpPr>
          <p:cNvPr id="5" name="PA-矩形 33"/>
          <p:cNvSpPr/>
          <p:nvPr>
            <p:custDataLst>
              <p:tags r:id="rId1"/>
            </p:custDataLst>
          </p:nvPr>
        </p:nvSpPr>
        <p:spPr>
          <a:xfrm>
            <a:off x="0" y="2323697"/>
            <a:ext cx="102378" cy="1824013"/>
          </a:xfrm>
          <a:prstGeom prst="rect">
            <a:avLst/>
          </a:prstGeom>
          <a:solidFill>
            <a:srgbClr val="831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409" y="3382575"/>
            <a:ext cx="5486875" cy="27129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82" y="1731299"/>
            <a:ext cx="5395428" cy="3696020"/>
          </a:xfrm>
          <a:prstGeom prst="rect">
            <a:avLst/>
          </a:prstGeom>
        </p:spPr>
      </p:pic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1042975" y="488268"/>
            <a:ext cx="4852592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合同管理办法修订情况对照表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329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677" y="303630"/>
            <a:ext cx="3487614" cy="23278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21" y="1477242"/>
            <a:ext cx="5395428" cy="37112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79" y="2866153"/>
            <a:ext cx="5570703" cy="3200677"/>
          </a:xfrm>
          <a:prstGeom prst="rect">
            <a:avLst/>
          </a:prstGeom>
        </p:spPr>
      </p:pic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1042975" y="488268"/>
            <a:ext cx="4852592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831824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合同管理办法修订情况对照表</a:t>
            </a:r>
            <a:endParaRPr lang="zh-CN" altLang="en-US" sz="3600" b="1" dirty="0">
              <a:solidFill>
                <a:srgbClr val="831824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7" name="PA-矩形 6"/>
          <p:cNvSpPr/>
          <p:nvPr>
            <p:custDataLst>
              <p:tags r:id="rId1"/>
            </p:custDataLst>
          </p:nvPr>
        </p:nvSpPr>
        <p:spPr>
          <a:xfrm>
            <a:off x="861645" y="5262601"/>
            <a:ext cx="3666393" cy="115113"/>
          </a:xfrm>
          <a:prstGeom prst="rect">
            <a:avLst/>
          </a:prstGeom>
          <a:solidFill>
            <a:srgbClr val="831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93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042975" y="303630"/>
            <a:ext cx="2037719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fontAlgn="ctr">
              <a:buNone/>
            </a:pPr>
            <a:r>
              <a:rPr lang="zh-CN" altLang="en-US" sz="2800" dirty="0" smtClean="0">
                <a:solidFill>
                  <a:srgbClr val="9B1E11"/>
                </a:solidFill>
                <a:latin typeface="思源黑体 Heavy" panose="020B0A00000000000000" pitchFamily="34" charset="-122"/>
                <a:ea typeface="思源黑体 Heavy" panose="020B0A00000000000000" pitchFamily="34" charset="-122"/>
              </a:rPr>
              <a:t>牢记“四要”</a:t>
            </a:r>
            <a:endParaRPr lang="zh-CN" altLang="en-US" sz="3600" b="1" dirty="0">
              <a:solidFill>
                <a:srgbClr val="9B1E11"/>
              </a:solidFill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837933" y="1494692"/>
            <a:ext cx="3525375" cy="951891"/>
          </a:xfrm>
          <a:custGeom>
            <a:avLst/>
            <a:gdLst>
              <a:gd name="connsiteX0" fmla="*/ 255681 w 2092947"/>
              <a:gd name="connsiteY0" fmla="*/ 0 h 575733"/>
              <a:gd name="connsiteX1" fmla="*/ 2092947 w 2092947"/>
              <a:gd name="connsiteY1" fmla="*/ 0 h 575733"/>
              <a:gd name="connsiteX2" fmla="*/ 2083269 w 2092947"/>
              <a:gd name="connsiteY2" fmla="*/ 16603 h 575733"/>
              <a:gd name="connsiteX3" fmla="*/ 1837266 w 2092947"/>
              <a:gd name="connsiteY3" fmla="*/ 575733 h 575733"/>
              <a:gd name="connsiteX4" fmla="*/ 0 w 2092947"/>
              <a:gd name="connsiteY4" fmla="*/ 575733 h 575733"/>
              <a:gd name="connsiteX5" fmla="*/ 246003 w 2092947"/>
              <a:gd name="connsiteY5" fmla="*/ 16603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2947" h="575733">
                <a:moveTo>
                  <a:pt x="255681" y="0"/>
                </a:moveTo>
                <a:lnTo>
                  <a:pt x="2092947" y="0"/>
                </a:lnTo>
                <a:lnTo>
                  <a:pt x="2083269" y="16603"/>
                </a:lnTo>
                <a:cubicBezTo>
                  <a:pt x="2001268" y="202980"/>
                  <a:pt x="2097067" y="313156"/>
                  <a:pt x="1837266" y="575733"/>
                </a:cubicBezTo>
                <a:lnTo>
                  <a:pt x="0" y="575733"/>
                </a:lnTo>
                <a:cubicBezTo>
                  <a:pt x="259801" y="313156"/>
                  <a:pt x="164002" y="202980"/>
                  <a:pt x="246003" y="16603"/>
                </a:cubicBezTo>
                <a:close/>
              </a:path>
            </a:pathLst>
          </a:cu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base"/>
            <a:r>
              <a:rPr lang="zh-CN" altLang="en-US" sz="3200" b="1" noProof="1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+mn-ea"/>
              </a:rPr>
              <a:t>合同内容要明确</a:t>
            </a:r>
            <a:endParaRPr lang="zh-CN" altLang="en-US" sz="3200" b="1" noProof="1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  <a:sym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42538" y="1494692"/>
            <a:ext cx="3821058" cy="951891"/>
          </a:xfrm>
          <a:custGeom>
            <a:avLst/>
            <a:gdLst>
              <a:gd name="connsiteX0" fmla="*/ 255681 w 2092947"/>
              <a:gd name="connsiteY0" fmla="*/ 0 h 575733"/>
              <a:gd name="connsiteX1" fmla="*/ 2092947 w 2092947"/>
              <a:gd name="connsiteY1" fmla="*/ 0 h 575733"/>
              <a:gd name="connsiteX2" fmla="*/ 2083269 w 2092947"/>
              <a:gd name="connsiteY2" fmla="*/ 16603 h 575733"/>
              <a:gd name="connsiteX3" fmla="*/ 1837266 w 2092947"/>
              <a:gd name="connsiteY3" fmla="*/ 575733 h 575733"/>
              <a:gd name="connsiteX4" fmla="*/ 0 w 2092947"/>
              <a:gd name="connsiteY4" fmla="*/ 575733 h 575733"/>
              <a:gd name="connsiteX5" fmla="*/ 246003 w 2092947"/>
              <a:gd name="connsiteY5" fmla="*/ 16603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2947" h="575733">
                <a:moveTo>
                  <a:pt x="255681" y="0"/>
                </a:moveTo>
                <a:lnTo>
                  <a:pt x="2092947" y="0"/>
                </a:lnTo>
                <a:lnTo>
                  <a:pt x="2083269" y="16603"/>
                </a:lnTo>
                <a:cubicBezTo>
                  <a:pt x="2001268" y="202980"/>
                  <a:pt x="2097067" y="313156"/>
                  <a:pt x="1837266" y="575733"/>
                </a:cubicBezTo>
                <a:lnTo>
                  <a:pt x="0" y="575733"/>
                </a:lnTo>
                <a:cubicBezTo>
                  <a:pt x="259801" y="313156"/>
                  <a:pt x="164002" y="202980"/>
                  <a:pt x="246003" y="16603"/>
                </a:cubicBezTo>
                <a:close/>
              </a:path>
            </a:pathLst>
          </a:cu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base"/>
            <a:r>
              <a:rPr lang="zh-CN" altLang="en-US" sz="3200" b="1" noProof="1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+mn-ea"/>
              </a:rPr>
              <a:t>支撑材料要充分</a:t>
            </a:r>
            <a:endParaRPr lang="zh-CN" altLang="en-US" sz="3200" b="1" noProof="1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  <a:sym typeface="+mn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1565031" y="3411416"/>
            <a:ext cx="3798277" cy="958361"/>
          </a:xfrm>
          <a:custGeom>
            <a:avLst/>
            <a:gdLst>
              <a:gd name="connsiteX0" fmla="*/ 255681 w 2092947"/>
              <a:gd name="connsiteY0" fmla="*/ 0 h 575733"/>
              <a:gd name="connsiteX1" fmla="*/ 2092947 w 2092947"/>
              <a:gd name="connsiteY1" fmla="*/ 0 h 575733"/>
              <a:gd name="connsiteX2" fmla="*/ 2083269 w 2092947"/>
              <a:gd name="connsiteY2" fmla="*/ 16603 h 575733"/>
              <a:gd name="connsiteX3" fmla="*/ 1837266 w 2092947"/>
              <a:gd name="connsiteY3" fmla="*/ 575733 h 575733"/>
              <a:gd name="connsiteX4" fmla="*/ 0 w 2092947"/>
              <a:gd name="connsiteY4" fmla="*/ 575733 h 575733"/>
              <a:gd name="connsiteX5" fmla="*/ 246003 w 2092947"/>
              <a:gd name="connsiteY5" fmla="*/ 16603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2947" h="575733">
                <a:moveTo>
                  <a:pt x="255681" y="0"/>
                </a:moveTo>
                <a:lnTo>
                  <a:pt x="2092947" y="0"/>
                </a:lnTo>
                <a:lnTo>
                  <a:pt x="2083269" y="16603"/>
                </a:lnTo>
                <a:cubicBezTo>
                  <a:pt x="2001268" y="202980"/>
                  <a:pt x="2097067" y="313156"/>
                  <a:pt x="1837266" y="575733"/>
                </a:cubicBezTo>
                <a:lnTo>
                  <a:pt x="0" y="575733"/>
                </a:lnTo>
                <a:cubicBezTo>
                  <a:pt x="259801" y="313156"/>
                  <a:pt x="164002" y="202980"/>
                  <a:pt x="246003" y="16603"/>
                </a:cubicBezTo>
                <a:close/>
              </a:path>
            </a:pathLst>
          </a:cu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base"/>
            <a:r>
              <a:rPr lang="zh-CN" altLang="en-US" sz="3200" b="1" noProof="1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+mn-ea"/>
              </a:rPr>
              <a:t>合同签订要及时</a:t>
            </a:r>
            <a:endParaRPr lang="zh-CN" altLang="en-US" sz="3200" b="1" noProof="1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  <a:sym typeface="+mn-ea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242538" y="3411416"/>
            <a:ext cx="3560400" cy="958361"/>
          </a:xfrm>
          <a:custGeom>
            <a:avLst/>
            <a:gdLst>
              <a:gd name="connsiteX0" fmla="*/ 255681 w 2092947"/>
              <a:gd name="connsiteY0" fmla="*/ 0 h 575733"/>
              <a:gd name="connsiteX1" fmla="*/ 2092947 w 2092947"/>
              <a:gd name="connsiteY1" fmla="*/ 0 h 575733"/>
              <a:gd name="connsiteX2" fmla="*/ 2083269 w 2092947"/>
              <a:gd name="connsiteY2" fmla="*/ 16603 h 575733"/>
              <a:gd name="connsiteX3" fmla="*/ 1837266 w 2092947"/>
              <a:gd name="connsiteY3" fmla="*/ 575733 h 575733"/>
              <a:gd name="connsiteX4" fmla="*/ 0 w 2092947"/>
              <a:gd name="connsiteY4" fmla="*/ 575733 h 575733"/>
              <a:gd name="connsiteX5" fmla="*/ 246003 w 2092947"/>
              <a:gd name="connsiteY5" fmla="*/ 16603 h 57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2947" h="575733">
                <a:moveTo>
                  <a:pt x="255681" y="0"/>
                </a:moveTo>
                <a:lnTo>
                  <a:pt x="2092947" y="0"/>
                </a:lnTo>
                <a:lnTo>
                  <a:pt x="2083269" y="16603"/>
                </a:lnTo>
                <a:cubicBezTo>
                  <a:pt x="2001268" y="202980"/>
                  <a:pt x="2097067" y="313156"/>
                  <a:pt x="1837266" y="575733"/>
                </a:cubicBezTo>
                <a:lnTo>
                  <a:pt x="0" y="575733"/>
                </a:lnTo>
                <a:cubicBezTo>
                  <a:pt x="259801" y="313156"/>
                  <a:pt x="164002" y="202980"/>
                  <a:pt x="246003" y="16603"/>
                </a:cubicBezTo>
                <a:close/>
              </a:path>
            </a:pathLst>
          </a:cu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base"/>
            <a:r>
              <a:rPr lang="zh-CN" altLang="en-US" sz="3200" b="1" noProof="1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+mn-ea"/>
              </a:rPr>
              <a:t>合同风险要防范</a:t>
            </a:r>
            <a:endParaRPr lang="zh-CN" altLang="en-US" sz="3200" b="1" noProof="1">
              <a:solidFill>
                <a:schemeClr val="bg1"/>
              </a:solidFill>
              <a:latin typeface="思源黑体 Medium" panose="020B0600000000000000" pitchFamily="34" charset="-122"/>
              <a:ea typeface="思源黑体 Medium" panose="020B0600000000000000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5671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958614" y="1920813"/>
            <a:ext cx="2441694" cy="769441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fontAlgn="ctr"/>
            <a:r>
              <a:rPr lang="zh-CN" altLang="en-US" sz="4400" dirty="0" smtClean="0">
                <a:latin typeface="思源黑体 Heavy" panose="020B0A00000000000000" pitchFamily="34" charset="-122"/>
                <a:ea typeface="思源黑体 Heavy" panose="020B0A00000000000000" pitchFamily="34" charset="-122"/>
              </a:rPr>
              <a:t>采购管理</a:t>
            </a:r>
            <a:endParaRPr lang="zh-CN" altLang="en-US" sz="5400" b="1" dirty="0">
              <a:latin typeface="思源黑体 Heavy" panose="020B0A00000000000000" pitchFamily="34" charset="-122"/>
              <a:ea typeface="思源黑体 Heavy" panose="020B0A00000000000000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50450" y="1374510"/>
            <a:ext cx="2498670" cy="1862048"/>
            <a:chOff x="2757770" y="2361497"/>
            <a:chExt cx="2498670" cy="1862048"/>
          </a:xfrm>
        </p:grpSpPr>
        <p:sp>
          <p:nvSpPr>
            <p:cNvPr id="11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ko-KR" sz="8800" kern="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1645797" y="1136671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-1" fmla="*/ 1054278 w 1845118"/>
              <a:gd name="connsiteY0-2" fmla="*/ 539460 h 1113172"/>
              <a:gd name="connsiteX1-3" fmla="*/ 0 w 1845118"/>
              <a:gd name="connsiteY1-4" fmla="*/ 539460 h 1113172"/>
              <a:gd name="connsiteX2-5" fmla="*/ 0 w 1845118"/>
              <a:gd name="connsiteY2-6" fmla="*/ 0 h 1113172"/>
              <a:gd name="connsiteX3-7" fmla="*/ 1845118 w 1845118"/>
              <a:gd name="connsiteY3-8" fmla="*/ 0 h 1113172"/>
              <a:gd name="connsiteX4-9" fmla="*/ 1845118 w 1845118"/>
              <a:gd name="connsiteY4-10" fmla="*/ 1113172 h 1113172"/>
              <a:gd name="connsiteX5-11" fmla="*/ 1054278 w 1845118"/>
              <a:gd name="connsiteY5-12" fmla="*/ 1113172 h 1113172"/>
              <a:gd name="connsiteX6" fmla="*/ 1145718 w 1845118"/>
              <a:gd name="connsiteY6" fmla="*/ 630900 h 1113172"/>
              <a:gd name="connsiteX0-13" fmla="*/ 1054278 w 1845118"/>
              <a:gd name="connsiteY0-14" fmla="*/ 539460 h 1113172"/>
              <a:gd name="connsiteX1-15" fmla="*/ 0 w 1845118"/>
              <a:gd name="connsiteY1-16" fmla="*/ 539460 h 1113172"/>
              <a:gd name="connsiteX2-17" fmla="*/ 0 w 1845118"/>
              <a:gd name="connsiteY2-18" fmla="*/ 0 h 1113172"/>
              <a:gd name="connsiteX3-19" fmla="*/ 1845118 w 1845118"/>
              <a:gd name="connsiteY3-20" fmla="*/ 0 h 1113172"/>
              <a:gd name="connsiteX4-21" fmla="*/ 1845118 w 1845118"/>
              <a:gd name="connsiteY4-22" fmla="*/ 1113172 h 1113172"/>
              <a:gd name="connsiteX5-23" fmla="*/ 1054278 w 1845118"/>
              <a:gd name="connsiteY5-24" fmla="*/ 1113172 h 1113172"/>
              <a:gd name="connsiteX0-25" fmla="*/ 0 w 1845118"/>
              <a:gd name="connsiteY0-26" fmla="*/ 539460 h 1113172"/>
              <a:gd name="connsiteX1-27" fmla="*/ 0 w 1845118"/>
              <a:gd name="connsiteY1-28" fmla="*/ 0 h 1113172"/>
              <a:gd name="connsiteX2-29" fmla="*/ 1845118 w 1845118"/>
              <a:gd name="connsiteY2-30" fmla="*/ 0 h 1113172"/>
              <a:gd name="connsiteX3-31" fmla="*/ 1845118 w 1845118"/>
              <a:gd name="connsiteY3-32" fmla="*/ 1113172 h 1113172"/>
              <a:gd name="connsiteX4-33" fmla="*/ 1054278 w 1845118"/>
              <a:gd name="connsiteY4-34" fmla="*/ 1113172 h 1113172"/>
              <a:gd name="connsiteX0-35" fmla="*/ 0 w 1845118"/>
              <a:gd name="connsiteY0-36" fmla="*/ 539460 h 1113172"/>
              <a:gd name="connsiteX1-37" fmla="*/ 0 w 1845118"/>
              <a:gd name="connsiteY1-38" fmla="*/ 0 h 1113172"/>
              <a:gd name="connsiteX2-39" fmla="*/ 1845118 w 1845118"/>
              <a:gd name="connsiteY2-40" fmla="*/ 0 h 1113172"/>
              <a:gd name="connsiteX3-41" fmla="*/ 1845118 w 1845118"/>
              <a:gd name="connsiteY3-42" fmla="*/ 1113172 h 11131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1350450" y="1444850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-1" fmla="*/ 618105 w 2362498"/>
              <a:gd name="connsiteY0-2" fmla="*/ 1612423 h 1827878"/>
              <a:gd name="connsiteX1-3" fmla="*/ 2362498 w 2362498"/>
              <a:gd name="connsiteY1-4" fmla="*/ 1612423 h 1827878"/>
              <a:gd name="connsiteX2-5" fmla="*/ 2362498 w 2362498"/>
              <a:gd name="connsiteY2-6" fmla="*/ 1827878 h 1827878"/>
              <a:gd name="connsiteX3-7" fmla="*/ 839514 w 2362498"/>
              <a:gd name="connsiteY3-8" fmla="*/ 1827878 h 1827878"/>
              <a:gd name="connsiteX4-9" fmla="*/ 433218 w 2362498"/>
              <a:gd name="connsiteY4-10" fmla="*/ 1827878 h 1827878"/>
              <a:gd name="connsiteX5-11" fmla="*/ 433218 w 2362498"/>
              <a:gd name="connsiteY5-12" fmla="*/ 1826314 h 1827878"/>
              <a:gd name="connsiteX6-13" fmla="*/ 0 w 2362498"/>
              <a:gd name="connsiteY6-14" fmla="*/ 1826314 h 1827878"/>
              <a:gd name="connsiteX7-15" fmla="*/ 0 w 2362498"/>
              <a:gd name="connsiteY7-16" fmla="*/ 0 h 1827878"/>
              <a:gd name="connsiteX8-17" fmla="*/ 618105 w 2362498"/>
              <a:gd name="connsiteY8-18" fmla="*/ 0 h 1827878"/>
              <a:gd name="connsiteX9" fmla="*/ 709545 w 2362498"/>
              <a:gd name="connsiteY9" fmla="*/ 1703863 h 1827878"/>
              <a:gd name="connsiteX0-19" fmla="*/ 618105 w 2362498"/>
              <a:gd name="connsiteY0-20" fmla="*/ 1612423 h 1827878"/>
              <a:gd name="connsiteX1-21" fmla="*/ 2362498 w 2362498"/>
              <a:gd name="connsiteY1-22" fmla="*/ 1612423 h 1827878"/>
              <a:gd name="connsiteX2-23" fmla="*/ 2362498 w 2362498"/>
              <a:gd name="connsiteY2-24" fmla="*/ 1827878 h 1827878"/>
              <a:gd name="connsiteX3-25" fmla="*/ 839514 w 2362498"/>
              <a:gd name="connsiteY3-26" fmla="*/ 1827878 h 1827878"/>
              <a:gd name="connsiteX4-27" fmla="*/ 433218 w 2362498"/>
              <a:gd name="connsiteY4-28" fmla="*/ 1827878 h 1827878"/>
              <a:gd name="connsiteX5-29" fmla="*/ 433218 w 2362498"/>
              <a:gd name="connsiteY5-30" fmla="*/ 1826314 h 1827878"/>
              <a:gd name="connsiteX6-31" fmla="*/ 0 w 2362498"/>
              <a:gd name="connsiteY6-32" fmla="*/ 1826314 h 1827878"/>
              <a:gd name="connsiteX7-33" fmla="*/ 0 w 2362498"/>
              <a:gd name="connsiteY7-34" fmla="*/ 0 h 1827878"/>
              <a:gd name="connsiteX8-35" fmla="*/ 618105 w 2362498"/>
              <a:gd name="connsiteY8-36" fmla="*/ 0 h 1827878"/>
              <a:gd name="connsiteX0-37" fmla="*/ 2362498 w 2362498"/>
              <a:gd name="connsiteY0-38" fmla="*/ 1612423 h 1827878"/>
              <a:gd name="connsiteX1-39" fmla="*/ 2362498 w 2362498"/>
              <a:gd name="connsiteY1-40" fmla="*/ 1827878 h 1827878"/>
              <a:gd name="connsiteX2-41" fmla="*/ 839514 w 2362498"/>
              <a:gd name="connsiteY2-42" fmla="*/ 1827878 h 1827878"/>
              <a:gd name="connsiteX3-43" fmla="*/ 433218 w 2362498"/>
              <a:gd name="connsiteY3-44" fmla="*/ 1827878 h 1827878"/>
              <a:gd name="connsiteX4-45" fmla="*/ 433218 w 2362498"/>
              <a:gd name="connsiteY4-46" fmla="*/ 1826314 h 1827878"/>
              <a:gd name="connsiteX5-47" fmla="*/ 0 w 2362498"/>
              <a:gd name="connsiteY5-48" fmla="*/ 1826314 h 1827878"/>
              <a:gd name="connsiteX6-49" fmla="*/ 0 w 2362498"/>
              <a:gd name="connsiteY6-50" fmla="*/ 0 h 1827878"/>
              <a:gd name="connsiteX7-51" fmla="*/ 618105 w 2362498"/>
              <a:gd name="connsiteY7-52" fmla="*/ 0 h 18278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5"/>
          <p:cNvSpPr txBox="1"/>
          <p:nvPr/>
        </p:nvSpPr>
        <p:spPr>
          <a:xfrm>
            <a:off x="3958614" y="2986933"/>
            <a:ext cx="4426730" cy="7190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  现有采购管理制度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6"/>
          <p:cNvSpPr txBox="1"/>
          <p:nvPr/>
        </p:nvSpPr>
        <p:spPr>
          <a:xfrm>
            <a:off x="3958614" y="4670665"/>
            <a:ext cx="5363255" cy="71780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  </a:t>
            </a:r>
            <a:r>
              <a:rPr lang="en-US" altLang="zh-CN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2021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年度采购申请受理截止</a:t>
            </a:r>
            <a:r>
              <a:rPr lang="zh-CN" altLang="en-US" sz="2400" b="1" dirty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时间</a:t>
            </a:r>
          </a:p>
        </p:txBody>
      </p:sp>
      <p:sp>
        <p:nvSpPr>
          <p:cNvPr id="14" name="文本框 5"/>
          <p:cNvSpPr txBox="1"/>
          <p:nvPr/>
        </p:nvSpPr>
        <p:spPr>
          <a:xfrm>
            <a:off x="3958614" y="3828799"/>
            <a:ext cx="4426730" cy="7190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  采购与合同管理信息平台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26"/>
          <p:cNvSpPr txBox="1"/>
          <p:nvPr/>
        </p:nvSpPr>
        <p:spPr>
          <a:xfrm>
            <a:off x="3958614" y="5511254"/>
            <a:ext cx="5363255" cy="71780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/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831824"/>
                </a:solidFill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█  </a:t>
            </a:r>
            <a:r>
              <a:rPr lang="zh-CN" altLang="en-US" sz="2400" b="1" dirty="0" smtClean="0">
                <a:latin typeface="思源黑体 Medium" panose="020B0600000000000000" pitchFamily="34" charset="-122"/>
                <a:ea typeface="思源黑体 Medium" panose="020B0600000000000000" pitchFamily="34" charset="-122"/>
                <a:sym typeface="Arial" panose="020B0604020202020204" pitchFamily="34" charset="0"/>
              </a:rPr>
              <a:t>采购原则</a:t>
            </a:r>
            <a:endParaRPr lang="zh-CN" altLang="en-US" sz="2400" b="1" dirty="0">
              <a:latin typeface="思源黑体 Medium" panose="020B0600000000000000" pitchFamily="34" charset="-122"/>
              <a:ea typeface="思源黑体 Medium" panose="020B0600000000000000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1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WHOLESPTYPE" val="Shape_Oth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WHOLESPTYPE" val="Shape_Oth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  <p:tag name="WHOLESPTYPE" val="Shape_Other"/>
</p:tagLst>
</file>

<file path=ppt/theme/theme1.xml><?xml version="1.0" encoding="utf-8"?>
<a:theme xmlns:a="http://schemas.openxmlformats.org/drawingml/2006/main" name="Office 主题">
  <a:themeElements>
    <a:clrScheme name="自定义 121">
      <a:dk1>
        <a:srgbClr val="1F1F1F"/>
      </a:dk1>
      <a:lt1>
        <a:srgbClr val="FFFFFF"/>
      </a:lt1>
      <a:dk2>
        <a:srgbClr val="454545"/>
      </a:dk2>
      <a:lt2>
        <a:srgbClr val="D8D8D8"/>
      </a:lt2>
      <a:accent1>
        <a:srgbClr val="9B1E11"/>
      </a:accent1>
      <a:accent2>
        <a:srgbClr val="736666"/>
      </a:accent2>
      <a:accent3>
        <a:srgbClr val="C1D842"/>
      </a:accent3>
      <a:accent4>
        <a:srgbClr val="4BACC6"/>
      </a:accent4>
      <a:accent5>
        <a:srgbClr val="F4CE3F"/>
      </a:accent5>
      <a:accent6>
        <a:srgbClr val="3F3F3F"/>
      </a:accent6>
      <a:hlink>
        <a:srgbClr val="222A35"/>
      </a:hlink>
      <a:folHlink>
        <a:srgbClr val="7F6000"/>
      </a:folHlink>
    </a:clrScheme>
    <a:fontScheme name="Lizzysu-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2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3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355</Words>
  <Application>Microsoft Office PowerPoint</Application>
  <PresentationFormat>宽屏</PresentationFormat>
  <Paragraphs>80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 Unicode MS</vt:lpstr>
      <vt:lpstr>FontAwesome</vt:lpstr>
      <vt:lpstr>思源黑体</vt:lpstr>
      <vt:lpstr>思源黑体 Heavy</vt:lpstr>
      <vt:lpstr>思源黑体 Light</vt:lpstr>
      <vt:lpstr>思源黑体 Medium</vt:lpstr>
      <vt:lpstr>宋体</vt:lpstr>
      <vt:lpstr>微软雅黑</vt:lpstr>
      <vt:lpstr>Arial</vt:lpstr>
      <vt:lpstr>Calibri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>https://dxpu.taobao.com/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subject>大侠素材铺</dc:subject>
  <dc:creator>大侠素材铺</dc:creator>
  <dc:description>大侠素材铺_x000d_
淘宝店：https://dxpu.taobao.com/</dc:description>
  <cp:lastModifiedBy>margaret ma</cp:lastModifiedBy>
  <cp:revision>2479</cp:revision>
  <dcterms:created xsi:type="dcterms:W3CDTF">2014-10-29T09:18:00Z</dcterms:created>
  <dcterms:modified xsi:type="dcterms:W3CDTF">2021-10-17T13:41:17Z</dcterms:modified>
  <cp:category>https://dxpu.taobao.com/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