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82" r:id="rId3"/>
    <p:sldId id="464" r:id="rId5"/>
    <p:sldId id="461" r:id="rId6"/>
    <p:sldId id="462" r:id="rId7"/>
    <p:sldId id="463" r:id="rId8"/>
    <p:sldId id="443" r:id="rId9"/>
    <p:sldId id="451" r:id="rId10"/>
    <p:sldId id="452" r:id="rId11"/>
    <p:sldId id="454" r:id="rId12"/>
    <p:sldId id="466" r:id="rId13"/>
    <p:sldId id="456" r:id="rId14"/>
  </p:sldIdLst>
  <p:sldSz cx="9144000" cy="5143500"/>
  <p:notesSz cx="6736080" cy="9866630"/>
  <p:custDataLst>
    <p:tags r:id="rId1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8" userDrawn="1">
          <p15:clr>
            <a:srgbClr val="A4A3A4"/>
          </p15:clr>
        </p15:guide>
        <p15:guide id="2" pos="2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058"/>
    <p:restoredTop sz="94745"/>
  </p:normalViewPr>
  <p:slideViewPr>
    <p:cSldViewPr showGuides="1">
      <p:cViewPr varScale="1">
        <p:scale>
          <a:sx n="163" d="100"/>
          <a:sy n="163" d="100"/>
        </p:scale>
        <p:origin x="-378" y="-90"/>
      </p:cViewPr>
      <p:guideLst>
        <p:guide orient="horz" pos="1598"/>
        <p:guide pos="2877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82D09F-9685-4F0E-B9A4-D59AC8DEDB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 anchor="b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 eaLnBrk="1" hangingPunct="1">
              <a:defRPr sz="1200">
                <a:effectLst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 eaLnBrk="1" hangingPunct="1">
              <a:defRPr sz="1200">
                <a:effectLst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DCC4DB-7052-43E6-B153-2C7C01A09AF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9" rIns="91438" bIns="45719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wrap="square" lIns="91438" tIns="45719" rIns="91438" bIns="45719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 eaLnBrk="1" hangingPunct="1">
              <a:defRPr sz="1200">
                <a:effectLst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3" cy="493713"/>
          </a:xfrm>
          <a:prstGeom prst="rect">
            <a:avLst/>
          </a:prstGeom>
        </p:spPr>
        <p:txBody>
          <a:bodyPr vert="horz" wrap="square" lIns="91438" tIns="45719" rIns="91438" bIns="45719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微软雅黑" panose="020B0503020204020204" pitchFamily="34" charset="-122"/>
              </a:rPr>
            </a:fld>
            <a:endParaRPr lang="zh-CN" altLang="en-US" sz="1200" dirty="0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38" tIns="45719" rIns="91438" bIns="45719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/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微软雅黑" panose="020B0503020204020204" pitchFamily="34" charset="-122"/>
              </a:rPr>
            </a:fld>
            <a:endParaRPr lang="zh-CN" altLang="en-US" sz="1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38" tIns="45719" rIns="91438" bIns="45719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/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微软雅黑" panose="020B0503020204020204" pitchFamily="34" charset="-122"/>
              </a:rPr>
            </a:fld>
            <a:endParaRPr lang="zh-CN" altLang="en-US" sz="1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38" tIns="45719" rIns="91438" bIns="45719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/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微软雅黑" panose="020B0503020204020204" pitchFamily="34" charset="-122"/>
              </a:rPr>
            </a:fld>
            <a:endParaRPr lang="zh-CN" altLang="en-US" sz="1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30595B-57AC-463C-B3EB-A3A1F7154D34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68577" tIns="34289" rIns="68577" bIns="34289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9525"/>
            <a:ext cx="9144000" cy="51419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Tm="0">
    <p:pull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9"/>
          <p:cNvGrpSpPr/>
          <p:nvPr/>
        </p:nvGrpSpPr>
        <p:grpSpPr>
          <a:xfrm>
            <a:off x="3434798" y="418480"/>
            <a:ext cx="575388" cy="5753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" name="组合 42"/>
          <p:cNvPicPr/>
          <p:nvPr/>
        </p:nvPicPr>
        <p:blipFill>
          <a:blip r:embed="rId1"/>
          <a:stretch>
            <a:fillRect/>
          </a:stretch>
        </p:blipFill>
        <p:spPr>
          <a:xfrm>
            <a:off x="2781300" y="1993900"/>
            <a:ext cx="1689100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组合 45"/>
          <p:cNvPicPr/>
          <p:nvPr/>
        </p:nvPicPr>
        <p:blipFill>
          <a:blip r:embed="rId2"/>
          <a:stretch>
            <a:fillRect/>
          </a:stretch>
        </p:blipFill>
        <p:spPr>
          <a:xfrm>
            <a:off x="317500" y="457200"/>
            <a:ext cx="3771900" cy="374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组合 49"/>
          <p:cNvPicPr/>
          <p:nvPr/>
        </p:nvPicPr>
        <p:blipFill>
          <a:blip r:embed="rId3"/>
          <a:stretch>
            <a:fillRect/>
          </a:stretch>
        </p:blipFill>
        <p:spPr>
          <a:xfrm>
            <a:off x="-444500" y="546100"/>
            <a:ext cx="20447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组合 69"/>
          <p:cNvPicPr/>
          <p:nvPr/>
        </p:nvPicPr>
        <p:blipFill>
          <a:blip r:embed="rId4"/>
          <a:stretch>
            <a:fillRect/>
          </a:stretch>
        </p:blipFill>
        <p:spPr>
          <a:xfrm>
            <a:off x="-139700" y="3810000"/>
            <a:ext cx="1816100" cy="1841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72"/>
          <p:cNvGrpSpPr/>
          <p:nvPr/>
        </p:nvGrpSpPr>
        <p:grpSpPr>
          <a:xfrm>
            <a:off x="1851036" y="4084258"/>
            <a:ext cx="575388" cy="5753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7" name="圆角矩形 76"/>
          <p:cNvSpPr/>
          <p:nvPr/>
        </p:nvSpPr>
        <p:spPr>
          <a:xfrm>
            <a:off x="4363550" y="1275606"/>
            <a:ext cx="3744417" cy="1944216"/>
          </a:xfrm>
          <a:prstGeom prst="roundRect">
            <a:avLst/>
          </a:prstGeom>
          <a:solidFill>
            <a:schemeClr val="accent2">
              <a:alpha val="52000"/>
            </a:schemeClr>
          </a:solidFill>
          <a:ln>
            <a:solidFill>
              <a:schemeClr val="accent2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合同管理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近期工作提示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107" name="Group 25"/>
          <p:cNvGrpSpPr/>
          <p:nvPr/>
        </p:nvGrpSpPr>
        <p:grpSpPr>
          <a:xfrm>
            <a:off x="0" y="5078413"/>
            <a:ext cx="9144000" cy="71437"/>
            <a:chOff x="0" y="3474720"/>
            <a:chExt cx="10261600" cy="71120"/>
          </a:xfrm>
        </p:grpSpPr>
        <p:sp>
          <p:nvSpPr>
            <p:cNvPr id="80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108" name="Picture 2" descr="https://ss0.baidu.com/6ONWsjip0QIZ8tyhnq/it/u=1499547618,265912727&amp;fm=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0" y="4357688"/>
            <a:ext cx="595313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TextBox 1"/>
          <p:cNvSpPr txBox="1"/>
          <p:nvPr/>
        </p:nvSpPr>
        <p:spPr>
          <a:xfrm>
            <a:off x="3929063" y="4572000"/>
            <a:ext cx="2428875" cy="219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采购与合同管理中心    张希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3"/>
          <p:cNvGrpSpPr/>
          <p:nvPr/>
        </p:nvGrpSpPr>
        <p:grpSpPr>
          <a:xfrm>
            <a:off x="792163" y="844550"/>
            <a:ext cx="7559675" cy="77788"/>
            <a:chOff x="6618518" y="1126210"/>
            <a:chExt cx="10080625" cy="103239"/>
          </a:xfrm>
        </p:grpSpPr>
        <p:sp>
          <p:nvSpPr>
            <p:cNvPr id="15" name="矩形 14"/>
            <p:cNvSpPr/>
            <p:nvPr/>
          </p:nvSpPr>
          <p:spPr>
            <a:xfrm>
              <a:off x="6618518" y="1126210"/>
              <a:ext cx="1983524" cy="1032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8602042" y="1204166"/>
              <a:ext cx="8097101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4"/>
          <p:cNvSpPr txBox="1"/>
          <p:nvPr/>
        </p:nvSpPr>
        <p:spPr>
          <a:xfrm>
            <a:off x="793750" y="411163"/>
            <a:ext cx="1203960" cy="391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R="0" defTabSz="685800"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其他提示</a:t>
            </a:r>
            <a:endParaRPr kumimoji="0" lang="en-US" altLang="zh-CN" sz="2100" b="1" kern="1200" cap="none" spc="0" normalizeH="0" baseline="0" noProof="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250" y="1058545"/>
            <a:ext cx="8283575" cy="3522980"/>
          </a:xfrm>
          <a:prstGeom prst="rect">
            <a:avLst/>
          </a:prstGeom>
          <a:noFill/>
        </p:spPr>
        <p:txBody>
          <a:bodyPr lIns="68580" tIns="34290" rIns="68580" bIns="34290">
            <a:no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第一，付款五要素在合同文本中一定要体现。</a:t>
            </a:r>
            <a:endParaRPr kumimoji="0" lang="zh-CN" altLang="en-US" sz="3200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第二，大小写的合同金额在合同文本中一定要体现。</a:t>
            </a:r>
            <a:endParaRPr kumimoji="0" lang="zh-CN" altLang="en-US" sz="3200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第三，落款对方一定要签字</a:t>
            </a:r>
            <a:r>
              <a:rPr kumimoji="0" lang="en-US" altLang="zh-CN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+</a:t>
            </a:r>
            <a:r>
              <a:rPr kumimoji="0" lang="zh-CN" altLang="en-US" sz="32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盖章。</a:t>
            </a:r>
            <a:endParaRPr kumimoji="0" lang="zh-CN" altLang="en-US" sz="3200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3200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555625"/>
            <a:ext cx="8229600" cy="40417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None/>
            </a:pP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b="1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合同用印地点：顾唐路校区行政楼316室</a:t>
            </a:r>
            <a:endParaRPr lang="zh-CN" altLang="en-US" b="1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>
              <a:buNone/>
            </a:pPr>
            <a:endParaRPr lang="zh-CN" altLang="en-US" sz="3200" b="1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>
              <a:buNone/>
            </a:pPr>
            <a:r>
              <a:rPr lang="zh-CN" altLang="en-US" b="1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合同管理业务联系人（联系电话）</a:t>
            </a:r>
            <a:endParaRPr lang="zh-CN" altLang="en-US" b="1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zh-CN" altLang="en-US" b="1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张希       18021097173</a:t>
            </a:r>
            <a:endParaRPr lang="zh-CN" altLang="en-US" b="1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zh-CN" altLang="en-US" b="1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刘泽鹏   13524488971</a:t>
            </a:r>
            <a:endParaRPr lang="zh-CN" altLang="en-US" sz="3200" b="1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>
              <a:buNone/>
            </a:pP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6600" y="2109788"/>
            <a:ext cx="2079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Box 1"/>
          <p:cNvSpPr txBox="1"/>
          <p:nvPr/>
        </p:nvSpPr>
        <p:spPr>
          <a:xfrm>
            <a:off x="3594100" y="1579563"/>
            <a:ext cx="5441950" cy="101346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>
            <a:spAutoFit/>
          </a:bodyPr>
          <a:p>
            <a:pPr marL="0" lvl="1" indent="0" eaLnBrk="1" hangingPunct="1"/>
            <a:r>
              <a:rPr lang="zh-CN" altLang="en-US" sz="14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eaLnBrk="1" hangingPunct="1"/>
            <a:r>
              <a:rPr lang="zh-CN" altLang="en-US" sz="32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采购合同新规解析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635375" y="1508125"/>
            <a:ext cx="0" cy="19240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17750" y="3101975"/>
            <a:ext cx="9032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eaLnBrk="1" hangingPunct="1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124075" y="1563688"/>
            <a:ext cx="1196975" cy="1196975"/>
            <a:chOff x="1068965" y="491752"/>
            <a:chExt cx="1197175" cy="1197175"/>
          </a:xfrm>
        </p:grpSpPr>
        <p:pic>
          <p:nvPicPr>
            <p:cNvPr id="5126" name="组合 14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30683" y="210717"/>
              <a:ext cx="2108552" cy="2095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KSO_Shape"/>
            <p:cNvSpPr/>
            <p:nvPr/>
          </p:nvSpPr>
          <p:spPr bwMode="auto">
            <a:xfrm>
              <a:off x="1288077" y="829945"/>
              <a:ext cx="758952" cy="52078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Image 12" descr="Divider Right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41300"/>
            <a:ext cx="1522413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348038" y="123825"/>
            <a:ext cx="2438400" cy="27686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采购合同新规解析</a:t>
            </a:r>
            <a:endParaRPr kumimoji="0" lang="zh-CN" altLang="en-US" sz="1800" b="1" kern="1200" cap="none" spc="0" normalizeH="0" baseline="0" noProof="0" dirty="0">
              <a:solidFill>
                <a:srgbClr val="59595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44" name="Image 12" descr="Divider R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388" y="241300"/>
            <a:ext cx="1524000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Rectangle 3"/>
          <p:cNvSpPr txBox="1">
            <a:spLocks noChangeArrowheads="1"/>
          </p:cNvSpPr>
          <p:nvPr/>
        </p:nvSpPr>
        <p:spPr bwMode="auto">
          <a:xfrm>
            <a:off x="611188" y="552450"/>
            <a:ext cx="82296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立信会计金融采管【</a:t>
            </a:r>
            <a:r>
              <a:rPr kumimoji="0" lang="en-US" altLang="zh-CN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2026</a:t>
            </a:r>
            <a:r>
              <a:rPr kumimoji="0" lang="zh-CN" altLang="en-US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</a:t>
            </a:r>
            <a:r>
              <a:rPr kumimoji="0" lang="en-US" altLang="zh-CN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号</a:t>
            </a:r>
            <a:endParaRPr kumimoji="0" lang="zh-CN" altLang="en-US" sz="3200" b="0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《上海立信会计金融学院采购管理办法》</a:t>
            </a:r>
            <a:endParaRPr kumimoji="0" lang="zh-CN" altLang="en-US" sz="3200" b="0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第二十八条 </a:t>
            </a:r>
            <a:endParaRPr kumimoji="0" lang="zh-CN" altLang="en-US" sz="3200" b="0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单笔采购预算金额或成交金额在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2万元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以上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的采购项目，应当订立书面合同。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Image 12" descr="Divider Right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41300"/>
            <a:ext cx="1522413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348038" y="123825"/>
            <a:ext cx="2438400" cy="27686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采购合同新规解析</a:t>
            </a:r>
            <a:endParaRPr kumimoji="0" lang="zh-CN" altLang="en-US" sz="1800" b="1" kern="1200" cap="none" spc="0" normalizeH="0" baseline="0" noProof="0" dirty="0">
              <a:solidFill>
                <a:srgbClr val="59595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44" name="Image 12" descr="Divider R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388" y="241300"/>
            <a:ext cx="1524000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Rectangle 3"/>
          <p:cNvSpPr txBox="1">
            <a:spLocks noChangeArrowheads="1"/>
          </p:cNvSpPr>
          <p:nvPr/>
        </p:nvSpPr>
        <p:spPr bwMode="auto">
          <a:xfrm>
            <a:off x="611188" y="552450"/>
            <a:ext cx="82296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符合下列任一条件的采购项目，无论金额大小，均须订立书面合同：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工程类采购项目；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涉及预付款或约定收取履约保证金的采购项目；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涉及信息化（零星耗材购买除外）、知识产权、法律服务等事项的采购项目；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法律、行政法规明确要求签订书面合同的采购项目；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其他经学校研究认定需签订书面合同的采购项目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Image 12" descr="Divider Right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41300"/>
            <a:ext cx="1522413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348038" y="123825"/>
            <a:ext cx="2438400" cy="27686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5959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采购合同新规解析</a:t>
            </a:r>
            <a:endParaRPr kumimoji="0" lang="zh-CN" altLang="en-US" sz="1800" b="1" kern="1200" cap="none" spc="0" normalizeH="0" baseline="0" noProof="0" dirty="0">
              <a:solidFill>
                <a:srgbClr val="59595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44" name="Image 12" descr="Divider R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388" y="241300"/>
            <a:ext cx="1524000" cy="5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Rectangle 3"/>
          <p:cNvSpPr txBox="1">
            <a:spLocks noChangeArrowheads="1"/>
          </p:cNvSpPr>
          <p:nvPr/>
        </p:nvSpPr>
        <p:spPr bwMode="auto">
          <a:xfrm>
            <a:off x="611505" y="552450"/>
            <a:ext cx="8448675" cy="397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符合下列任一条件的，可以直接发起合同审核：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1.收款合同；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2.合同变更、终止协议；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3.一招多年项目的续签（需提供相应说明签字盖章版）；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4.由其他单位牵头完成的共同采购；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5.政府采购补充采购（补充采购金额不超过原合同的10%）；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6.2万元以下需要签订合同的直接采购</a:t>
            </a:r>
            <a:r>
              <a:rPr lang="zh-CN" altLang="en-US" sz="24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（需提供相应说明签字盖章版）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7.特殊的非采购付款合同；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采购代理协议。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Box 1"/>
          <p:cNvSpPr txBox="1"/>
          <p:nvPr/>
        </p:nvSpPr>
        <p:spPr>
          <a:xfrm>
            <a:off x="3594100" y="1579563"/>
            <a:ext cx="5441950" cy="101346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>
            <a:spAutoFit/>
          </a:bodyPr>
          <a:p>
            <a:pPr marL="0" lvl="1" indent="0" eaLnBrk="1" hangingPunct="1"/>
            <a:r>
              <a:rPr lang="zh-CN" altLang="en-US" sz="14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eaLnBrk="1" hangingPunct="1"/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合同审核页面填写变动说明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635375" y="1508125"/>
            <a:ext cx="0" cy="19240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17750" y="3101975"/>
            <a:ext cx="9032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eaLnBrk="1" hangingPunct="1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124075" y="1563688"/>
            <a:ext cx="1196975" cy="1196975"/>
            <a:chOff x="1068965" y="491752"/>
            <a:chExt cx="1197175" cy="1197175"/>
          </a:xfrm>
        </p:grpSpPr>
        <p:pic>
          <p:nvPicPr>
            <p:cNvPr id="5126" name="组合 14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30683" y="210717"/>
              <a:ext cx="2108552" cy="2095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KSO_Shape"/>
            <p:cNvSpPr/>
            <p:nvPr/>
          </p:nvSpPr>
          <p:spPr bwMode="auto">
            <a:xfrm>
              <a:off x="1288077" y="829945"/>
              <a:ext cx="758952" cy="52078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13"/>
          <p:cNvGrpSpPr/>
          <p:nvPr/>
        </p:nvGrpSpPr>
        <p:grpSpPr>
          <a:xfrm>
            <a:off x="792163" y="844550"/>
            <a:ext cx="7559675" cy="77788"/>
            <a:chOff x="6618518" y="1126210"/>
            <a:chExt cx="10080625" cy="103239"/>
          </a:xfrm>
        </p:grpSpPr>
        <p:sp>
          <p:nvSpPr>
            <p:cNvPr id="15" name="矩形 14"/>
            <p:cNvSpPr/>
            <p:nvPr/>
          </p:nvSpPr>
          <p:spPr>
            <a:xfrm>
              <a:off x="6618518" y="1126210"/>
              <a:ext cx="1983524" cy="1032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8602042" y="1204166"/>
              <a:ext cx="8097101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4"/>
          <p:cNvSpPr txBox="1"/>
          <p:nvPr/>
        </p:nvSpPr>
        <p:spPr>
          <a:xfrm>
            <a:off x="793750" y="411163"/>
            <a:ext cx="1754188" cy="39370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marR="0" defTabSz="685800"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填写付款信息</a:t>
            </a:r>
            <a:endParaRPr kumimoji="0" lang="zh-CN" altLang="en-US" sz="2100" b="1" kern="1200" cap="none" spc="0" normalizeH="0" baseline="0" noProof="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1231900"/>
            <a:ext cx="4127500" cy="1313815"/>
          </a:xfrm>
          <a:prstGeom prst="rect">
            <a:avLst/>
          </a:prstGeom>
          <a:noFill/>
        </p:spPr>
        <p:txBody>
          <a:bodyPr lIns="68577" tIns="34289" rIns="68577" bIns="34289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1 </a:t>
            </a:r>
            <a:r>
              <a:rPr kumimoji="0" lang="zh-CN" altLang="en-US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下拉菜单选择</a:t>
            </a:r>
            <a:endParaRPr kumimoji="0" lang="en-US" altLang="zh-CN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2 </a:t>
            </a:r>
            <a:r>
              <a:rPr kumimoji="0" lang="zh-CN" altLang="en-US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付款</a:t>
            </a:r>
            <a:r>
              <a:rPr kumimoji="0" 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信息五必填、也要</a:t>
            </a:r>
            <a:endParaRPr kumimoji="0" lang="zh-CN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全部写在合同正文中</a:t>
            </a:r>
            <a:endParaRPr kumimoji="0" lang="zh-CN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3059928" y="2809037"/>
            <a:ext cx="270773" cy="3696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77" tIns="34289" rIns="68577" bIns="3428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54400" y="1019175"/>
            <a:ext cx="5194300" cy="168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039682" y="1070530"/>
            <a:ext cx="270773" cy="36968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77" tIns="34289" rIns="68577" bIns="3428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Snipaste_2026-06-18_13-31-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491865" y="2783840"/>
            <a:ext cx="5390515" cy="16179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13"/>
          <p:cNvGrpSpPr/>
          <p:nvPr/>
        </p:nvGrpSpPr>
        <p:grpSpPr>
          <a:xfrm>
            <a:off x="792163" y="844550"/>
            <a:ext cx="7559675" cy="77788"/>
            <a:chOff x="6618518" y="1126210"/>
            <a:chExt cx="10080625" cy="103239"/>
          </a:xfrm>
        </p:grpSpPr>
        <p:sp>
          <p:nvSpPr>
            <p:cNvPr id="15" name="矩形 14"/>
            <p:cNvSpPr/>
            <p:nvPr/>
          </p:nvSpPr>
          <p:spPr>
            <a:xfrm>
              <a:off x="6618518" y="1126210"/>
              <a:ext cx="1983524" cy="1032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8602042" y="1204166"/>
              <a:ext cx="8097101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4"/>
          <p:cNvSpPr txBox="1"/>
          <p:nvPr/>
        </p:nvSpPr>
        <p:spPr>
          <a:xfrm>
            <a:off x="793750" y="411163"/>
            <a:ext cx="1015365" cy="3898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marR="0" defTabSz="685800"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开户行</a:t>
            </a:r>
            <a:r>
              <a:rPr kumimoji="0" lang="en-US" altLang="zh-CN" sz="2100" b="1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en-US" altLang="zh-CN" sz="2100" b="1" kern="1200" cap="none" spc="0" normalizeH="0" baseline="0" noProof="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525" y="987108"/>
            <a:ext cx="4127500" cy="482600"/>
          </a:xfrm>
          <a:prstGeom prst="rect">
            <a:avLst/>
          </a:prstGeom>
          <a:noFill/>
        </p:spPr>
        <p:txBody>
          <a:bodyPr lIns="68577" tIns="34289" rIns="68577" bIns="34289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3 </a:t>
            </a:r>
            <a:r>
              <a:rPr kumimoji="0" lang="zh-CN" altLang="en-US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勾选所属行、开户行要填写到支行</a:t>
            </a:r>
            <a:endParaRPr kumimoji="0" lang="en-US" altLang="zh-CN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844" y="1470147"/>
            <a:ext cx="341459" cy="37638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77" tIns="34289" rIns="68577" bIns="3428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Snipaste_2026-06-18_13-32-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940" y="1477010"/>
            <a:ext cx="4939030" cy="2372360"/>
          </a:xfrm>
          <a:prstGeom prst="rect">
            <a:avLst/>
          </a:prstGeom>
        </p:spPr>
      </p:pic>
      <p:pic>
        <p:nvPicPr>
          <p:cNvPr id="5" name="图片 4" descr="Snipaste_2026-06-18_13-34-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40" y="4156075"/>
            <a:ext cx="7798435" cy="583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1815" y="4180205"/>
            <a:ext cx="329565" cy="390525"/>
          </a:xfrm>
          <a:prstGeom prst="roundRect">
            <a:avLst>
              <a:gd name="adj" fmla="val 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68577" tIns="34289" rIns="68577" bIns="34289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3"/>
          <p:cNvGrpSpPr/>
          <p:nvPr/>
        </p:nvGrpSpPr>
        <p:grpSpPr>
          <a:xfrm>
            <a:off x="792163" y="844550"/>
            <a:ext cx="7559675" cy="77788"/>
            <a:chOff x="6618518" y="1126210"/>
            <a:chExt cx="10080625" cy="103239"/>
          </a:xfrm>
        </p:grpSpPr>
        <p:sp>
          <p:nvSpPr>
            <p:cNvPr id="15" name="矩形 14"/>
            <p:cNvSpPr/>
            <p:nvPr/>
          </p:nvSpPr>
          <p:spPr>
            <a:xfrm>
              <a:off x="6618518" y="1126210"/>
              <a:ext cx="1983524" cy="1032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8602042" y="1204166"/>
              <a:ext cx="8097101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4"/>
          <p:cNvSpPr txBox="1"/>
          <p:nvPr/>
        </p:nvSpPr>
        <p:spPr>
          <a:xfrm>
            <a:off x="793750" y="411163"/>
            <a:ext cx="1203960" cy="391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R="0" defTabSz="685800">
              <a:buClrTx/>
              <a:buSzTx/>
              <a:buFontTx/>
              <a:buNone/>
              <a:defRPr/>
            </a:pPr>
            <a:r>
              <a:rPr kumimoji="0" lang="zh-CN" altLang="en-US" sz="2100" b="1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支付相关</a:t>
            </a:r>
            <a:endParaRPr kumimoji="0" lang="en-US" altLang="zh-CN" sz="2100" b="1" kern="1200" cap="none" spc="0" normalizeH="0" baseline="0" noProof="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525" y="1058545"/>
            <a:ext cx="4432300" cy="551815"/>
          </a:xfrm>
          <a:prstGeom prst="rect">
            <a:avLst/>
          </a:prstGeom>
          <a:noFill/>
        </p:spPr>
        <p:txBody>
          <a:bodyPr lIns="68580" tIns="34290" rIns="68580" bIns="34290">
            <a:no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4 </a:t>
            </a:r>
            <a:r>
              <a:rPr kumimoji="0" lang="zh-CN" altLang="en-US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预计</a:t>
            </a:r>
            <a:r>
              <a:rPr kumimoji="0" lang="zh-CN" altLang="en-US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付款日期有调整</a:t>
            </a:r>
            <a:endParaRPr kumimoji="0" lang="zh-CN" altLang="en-US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97" y="4299706"/>
            <a:ext cx="341459" cy="37877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Snipaste_2026-06-18_13-36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563370"/>
            <a:ext cx="7401560" cy="2549525"/>
          </a:xfrm>
          <a:prstGeom prst="rect">
            <a:avLst/>
          </a:prstGeom>
        </p:spPr>
      </p:pic>
      <p:pic>
        <p:nvPicPr>
          <p:cNvPr id="5" name="图片 4" descr="Snipaste_2026-06-18_13-37-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4227830"/>
            <a:ext cx="4724400" cy="819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120" y="1635760"/>
            <a:ext cx="341630" cy="3886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M_DIAGRAM_VIRTUALLY_FRAME" val="{&quot;height&quot;:266.35,&quot;left&quot;:239.34503937007875,&quot;top&quot;:80.25,&quot;width&quot;:460.05496062992125}"/>
</p:tagLst>
</file>

<file path=ppt/tags/tag2.xml><?xml version="1.0" encoding="utf-8"?>
<p:tagLst xmlns:p="http://schemas.openxmlformats.org/presentationml/2006/main">
  <p:tag name="KSO_WM_DIAGRAM_VIRTUALLY_FRAME" val="{&quot;height&quot;:266.35,&quot;left&quot;:239.34503937007875,&quot;top&quot;:80.25,&quot;width&quot;:460.05496062992125}"/>
</p:tagLst>
</file>

<file path=ppt/tags/tag3.xml><?xml version="1.0" encoding="utf-8"?>
<p:tagLst xmlns:p="http://schemas.openxmlformats.org/presentationml/2006/main">
  <p:tag name="KSO_WM_DIAGRAM_VIRTUALLY_FRAME" val="{&quot;height&quot;:266.35,&quot;left&quot;:239.34503937007875,&quot;top&quot;:80.25,&quot;width&quot;:460.05496062992125}"/>
</p:tagLst>
</file>

<file path=ppt/tags/tag4.xml><?xml version="1.0" encoding="utf-8"?>
<p:tagLst xmlns:p="http://schemas.openxmlformats.org/presentationml/2006/main">
  <p:tag name="KSO_WM_DIAGRAM_VIRTUALLY_FRAME" val="{&quot;height&quot;:266.35,&quot;left&quot;:239.34503937007875,&quot;top&quot;:80.25,&quot;width&quot;:460.05496062992125}"/>
</p:tagLst>
</file>

<file path=ppt/tags/tag5.xml><?xml version="1.0" encoding="utf-8"?>
<p:tagLst xmlns:p="http://schemas.openxmlformats.org/presentationml/2006/main">
  <p:tag name="ISPRING_RESOURCE_PATHS_HASH_2" val="9bf32b21c57e606988ab10ec694d2e32676a8b"/>
  <p:tag name="ISPRING_RESOURCE_PATHS_HASH_PRESENTER" val="7559d6ebfe3399475faf050899225724546a77"/>
</p:tagLst>
</file>

<file path=ppt/theme/theme1.xml><?xml version="1.0" encoding="utf-8"?>
<a:theme xmlns:a="http://schemas.openxmlformats.org/drawingml/2006/main" name="Office 主题​​">
  <a:themeElements>
    <a:clrScheme name="自定义 223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WPS 演示</Application>
  <PresentationFormat/>
  <Paragraphs>84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华文楷体</vt:lpstr>
      <vt:lpstr>Arial Black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微信用户</cp:lastModifiedBy>
  <cp:revision>1091</cp:revision>
  <dcterms:created xsi:type="dcterms:W3CDTF">2015-04-24T01:01:00Z</dcterms:created>
  <dcterms:modified xsi:type="dcterms:W3CDTF">2026-06-24T07:18:35Z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7BC4F3A6966442DFA7E6C7AAB56AE9BA_12</vt:lpwstr>
  </property>
</Properties>
</file>